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7" r:id="rId3"/>
  </p:sldMasterIdLst>
  <p:notesMasterIdLst>
    <p:notesMasterId r:id="rId20"/>
  </p:notesMasterIdLst>
  <p:sldIdLst>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268" r:id="rId17"/>
    <p:sldId id="317" r:id="rId18"/>
    <p:sldId id="318"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Quattrocento Sans" panose="020B0604020202020204" charset="0"/>
      <p:regular r:id="rId25"/>
      <p:bold r:id="rId26"/>
      <p:italic r:id="rId27"/>
      <p:boldItalic r:id="rId28"/>
    </p:embeddedFont>
    <p:embeddedFont>
      <p:font typeface="Titillium Web"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iWgedwMmFx6eWLsR+7q84xYETU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DCFBBF-BE57-406F-BF09-4A96810B30D1}">
  <a:tblStyle styleId="{F1DCFBBF-BE57-406F-BF09-4A96810B30D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230FE5A-EEB5-4DB3-89AD-D21A1435C6C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85"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font" Target="fonts/font1.fntdata"/><Relationship Id="rId89"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8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373061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749350" y="5513199"/>
            <a:ext cx="5994205" cy="522255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notes"/>
          <p:cNvSpPr>
            <a:spLocks noGrp="1" noRot="1" noChangeAspect="1"/>
          </p:cNvSpPr>
          <p:nvPr>
            <p:ph type="sldImg" idx="2"/>
          </p:nvPr>
        </p:nvSpPr>
        <p:spPr>
          <a:xfrm>
            <a:off x="-120650" y="882650"/>
            <a:ext cx="7734300" cy="4351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1299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g2e70e51454c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g2e70e51454c_0_5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it-IT" sz="1000" dirty="0">
                <a:latin typeface="Arial"/>
                <a:ea typeface="Arial"/>
                <a:cs typeface="Arial"/>
                <a:sym typeface="Arial"/>
              </a:rPr>
              <a:t>P</a:t>
            </a:r>
            <a:r>
              <a:rPr lang="it-IT" sz="1000" dirty="0">
                <a:solidFill>
                  <a:schemeClr val="dk1"/>
                </a:solidFill>
                <a:latin typeface="Arial"/>
                <a:ea typeface="Arial"/>
                <a:cs typeface="Arial"/>
                <a:sym typeface="Arial"/>
              </a:rPr>
              <a:t>er </a:t>
            </a:r>
            <a:r>
              <a:rPr lang="it-IT" sz="1000" dirty="0">
                <a:latin typeface="Arial"/>
                <a:ea typeface="Arial"/>
                <a:cs typeface="Arial"/>
                <a:sym typeface="Arial"/>
              </a:rPr>
              <a:t>la </a:t>
            </a:r>
            <a:r>
              <a:rPr lang="it-IT" sz="1000" dirty="0">
                <a:solidFill>
                  <a:schemeClr val="dk1"/>
                </a:solidFill>
                <a:latin typeface="Arial"/>
                <a:ea typeface="Arial"/>
                <a:cs typeface="Arial"/>
                <a:sym typeface="Arial"/>
              </a:rPr>
              <a:t>componente BOET si è ritenuto fondamentale individuare un applicativo sussidiario per consentire lo scambio di informazioni tra il Back-Office SUAP, il Catalogo SSU e gli Enti Terzi, denominata Soluzione Sussidiaria Enti Terzi. </a:t>
            </a:r>
            <a:r>
              <a:rPr lang="it-IT" sz="1000" dirty="0">
                <a:latin typeface="Arial"/>
                <a:ea typeface="Arial"/>
                <a:cs typeface="Arial"/>
                <a:sym typeface="Arial"/>
              </a:rPr>
              <a:t>Questa soluzione non è "</a:t>
            </a:r>
            <a:r>
              <a:rPr lang="it-IT" sz="1000" dirty="0" err="1">
                <a:latin typeface="Arial"/>
                <a:ea typeface="Arial"/>
                <a:cs typeface="Arial"/>
                <a:sym typeface="Arial"/>
              </a:rPr>
              <a:t>customizzata</a:t>
            </a:r>
            <a:r>
              <a:rPr lang="it-IT" sz="1000" dirty="0">
                <a:latin typeface="Arial"/>
                <a:ea typeface="Arial"/>
                <a:cs typeface="Arial"/>
                <a:sym typeface="Arial"/>
              </a:rPr>
              <a:t>", cioè non è personalizzata per le esigenze di ogni singolo ente, ma è pensata per essere una soluzione "standard" che può essere adottata rapidamente da ogni pubblica amministrazione. </a:t>
            </a:r>
            <a:endParaRPr sz="1000" dirty="0">
              <a:latin typeface="Arial"/>
              <a:ea typeface="Arial"/>
              <a:cs typeface="Arial"/>
              <a:sym typeface="Arial"/>
            </a:endParaRPr>
          </a:p>
          <a:p>
            <a:pPr marL="0" lvl="0" indent="0" algn="just" rtl="0">
              <a:lnSpc>
                <a:spcPct val="115000"/>
              </a:lnSpc>
              <a:spcBef>
                <a:spcPts val="1200"/>
              </a:spcBef>
              <a:spcAft>
                <a:spcPts val="0"/>
              </a:spcAft>
              <a:buSzPts val="1400"/>
              <a:buNone/>
            </a:pPr>
            <a:r>
              <a:rPr lang="it-IT" sz="1000" dirty="0">
                <a:latin typeface="Arial"/>
                <a:ea typeface="Arial"/>
                <a:cs typeface="Arial"/>
                <a:sym typeface="Arial"/>
              </a:rPr>
              <a:t>Quindi l</a:t>
            </a:r>
            <a:r>
              <a:rPr lang="it-IT" sz="1000" dirty="0">
                <a:solidFill>
                  <a:schemeClr val="dk1"/>
                </a:solidFill>
                <a:latin typeface="Arial"/>
                <a:ea typeface="Arial"/>
                <a:cs typeface="Arial"/>
                <a:sym typeface="Arial"/>
              </a:rPr>
              <a:t>o scopo della Soluzione Sussidiaria sarà di agevolare gli Enti Terzi nella lavorazione delle istruttorie assegnate. </a:t>
            </a:r>
            <a:r>
              <a:rPr lang="it-IT" sz="1000" dirty="0">
                <a:latin typeface="Arial"/>
                <a:ea typeface="Arial"/>
                <a:cs typeface="Arial"/>
                <a:sym typeface="Arial"/>
              </a:rPr>
              <a:t>Infatti, per garantire un dialogo e gestire le pratiche a norma, qualora un ente non sia in grado di adeguare o di comprare un gestionale di BO che sia </a:t>
            </a:r>
            <a:r>
              <a:rPr lang="it-IT" sz="1000" dirty="0" err="1">
                <a:latin typeface="Arial"/>
                <a:ea typeface="Arial"/>
                <a:cs typeface="Arial"/>
                <a:sym typeface="Arial"/>
              </a:rPr>
              <a:t>compliance</a:t>
            </a:r>
            <a:r>
              <a:rPr lang="it-IT" sz="1000" dirty="0">
                <a:latin typeface="Arial"/>
                <a:ea typeface="Arial"/>
                <a:cs typeface="Arial"/>
                <a:sym typeface="Arial"/>
              </a:rPr>
              <a:t> alle ST o qualora decida di non avvalersi di un BO di mercato, ci sarà la SSET come strumento di ausilio che, ricordiamo, NON si sostituisce in automatico alla SET, ma è un prodotto molto più evoluto rispetto a quest’ultima.</a:t>
            </a:r>
            <a:endParaRPr sz="1000" dirty="0">
              <a:latin typeface="Arial"/>
              <a:ea typeface="Arial"/>
              <a:cs typeface="Arial"/>
              <a:sym typeface="Arial"/>
            </a:endParaRPr>
          </a:p>
          <a:p>
            <a:pPr marL="0" lvl="0" indent="0" algn="just" rtl="0">
              <a:lnSpc>
                <a:spcPct val="115000"/>
              </a:lnSpc>
              <a:spcBef>
                <a:spcPts val="1200"/>
              </a:spcBef>
              <a:spcAft>
                <a:spcPts val="0"/>
              </a:spcAft>
              <a:buClr>
                <a:schemeClr val="dk1"/>
              </a:buClr>
              <a:buSzPts val="1100"/>
              <a:buFont typeface="Arial"/>
              <a:buNone/>
            </a:pPr>
            <a:r>
              <a:rPr lang="it-IT" sz="1000" dirty="0">
                <a:solidFill>
                  <a:schemeClr val="dk1"/>
                </a:solidFill>
                <a:latin typeface="Arial"/>
                <a:ea typeface="Arial"/>
                <a:cs typeface="Arial"/>
                <a:sym typeface="Arial"/>
              </a:rPr>
              <a:t>Va ricordato ancora una volta che gli enti terzi nel nuovo ecosistema sono obbligati a dotarsi di una componente informatica per poter contribuire all’istruttoria della pratica. Per questo è presente la soluzione sussidiaria, affinché non venga utilizzata ogni altra forma di condivisione della pratica e di ogni documentazione annessa, come ad esempio la PEC.</a:t>
            </a:r>
            <a:endParaRPr sz="1000" dirty="0">
              <a:solidFill>
                <a:schemeClr val="dk1"/>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endParaRPr sz="1000" dirty="0">
              <a:latin typeface="Arial"/>
              <a:ea typeface="Arial"/>
              <a:cs typeface="Arial"/>
              <a:sym typeface="Arial"/>
            </a:endParaRPr>
          </a:p>
          <a:p>
            <a:pPr marL="0" lvl="0" indent="0" algn="just" rtl="0">
              <a:lnSpc>
                <a:spcPct val="150000"/>
              </a:lnSpc>
              <a:spcBef>
                <a:spcPts val="1200"/>
              </a:spcBef>
              <a:spcAft>
                <a:spcPts val="0"/>
              </a:spcAft>
              <a:buClr>
                <a:schemeClr val="dk1"/>
              </a:buClr>
              <a:buSzPts val="1100"/>
              <a:buFont typeface="Arial"/>
              <a:buNone/>
            </a:pPr>
            <a:endParaRPr sz="1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455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2dd84e2bc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it-IT" sz="1000">
                <a:latin typeface="Arial"/>
                <a:ea typeface="Arial"/>
                <a:cs typeface="Arial"/>
                <a:sym typeface="Arial"/>
              </a:rPr>
              <a:t>Entrando nel concreto, </a:t>
            </a:r>
            <a:r>
              <a:rPr lang="it-IT" sz="1000" b="1">
                <a:latin typeface="Arial"/>
                <a:ea typeface="Arial"/>
                <a:cs typeface="Arial"/>
                <a:sym typeface="Arial"/>
              </a:rPr>
              <a:t>come fa l’ET a scegliere e decidere nel concreto di utilizzare la SSET?</a:t>
            </a:r>
            <a:endParaRPr sz="1000" b="1">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000">
                <a:latin typeface="Arial"/>
                <a:ea typeface="Arial"/>
                <a:cs typeface="Arial"/>
                <a:sym typeface="Arial"/>
              </a:rPr>
              <a:t>La SSET è costruita con un portale pubblico che dà un’informativa generale su che cos’è, che cosa può fare e che dà la possibilità di aderire alla stessa. </a:t>
            </a:r>
            <a:endParaRPr sz="10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000">
                <a:latin typeface="Arial"/>
                <a:ea typeface="Arial"/>
                <a:cs typeface="Arial"/>
                <a:sym typeface="Arial"/>
              </a:rPr>
              <a:t>Per l’adesione alla SSET ci sono tre soggetti interessati: i primi due che sono fondamentali per chiudere il cerchio dell’adesione e garantire la formalizzazione dell'utilizzo di questa componente e sono il </a:t>
            </a:r>
            <a:r>
              <a:rPr lang="it-IT" sz="1000" b="1">
                <a:latin typeface="Arial"/>
                <a:ea typeface="Arial"/>
                <a:cs typeface="Arial"/>
                <a:sym typeface="Arial"/>
              </a:rPr>
              <a:t>Responsabile della Transizione Digitale (RTD)</a:t>
            </a:r>
            <a:r>
              <a:rPr lang="it-IT" sz="1000">
                <a:latin typeface="Arial"/>
                <a:ea typeface="Arial"/>
                <a:cs typeface="Arial"/>
                <a:sym typeface="Arial"/>
              </a:rPr>
              <a:t> e il </a:t>
            </a:r>
            <a:r>
              <a:rPr lang="it-IT" sz="1000" b="1">
                <a:latin typeface="Arial"/>
                <a:ea typeface="Arial"/>
                <a:cs typeface="Arial"/>
                <a:sym typeface="Arial"/>
              </a:rPr>
              <a:t>Legale Rappresentante dell’Ente Terzo</a:t>
            </a:r>
            <a:r>
              <a:rPr lang="it-IT" sz="1000">
                <a:latin typeface="Arial"/>
                <a:ea typeface="Arial"/>
                <a:cs typeface="Arial"/>
                <a:sym typeface="Arial"/>
              </a:rPr>
              <a:t>. Pre requisito fondamentale è che il RTD dell’Ente che vuole aderire alla SSET sia stato nominato e sia censito in IPA. Quindi il ruolo dell’anagrafica delle PA è un ruolo importante perché tra i requisiti che DFP ci ha fornito per il tramite di Agid vi è l’obbligatorietà del controllo di verifica della presenza degli elementi fondamentali su IPA. </a:t>
            </a:r>
            <a:endParaRPr sz="10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000">
                <a:latin typeface="Arial"/>
                <a:ea typeface="Arial"/>
                <a:cs typeface="Arial"/>
                <a:sym typeface="Arial"/>
              </a:rPr>
              <a:t>La SSET non va confusa con la Scrivania Enti Terzi. Distinzione principale è che la SSET ci è stata commissionata da DFP e da AGid, i quali ci hanno dato le specifiche e i requisiti che fanno riferimento ai requisiti di legge. La SSET è di proprietà di DFP su cui IC e le CCIAA non hanno possibilità di intervento. </a:t>
            </a:r>
            <a:endParaRPr sz="1000">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it-IT" sz="1000">
                <a:latin typeface="Arial"/>
                <a:ea typeface="Arial"/>
                <a:cs typeface="Arial"/>
                <a:sym typeface="Arial"/>
              </a:rPr>
              <a:t>Terzo soggetto coinvolto è l’</a:t>
            </a:r>
            <a:r>
              <a:rPr lang="it-IT" sz="1000" b="1">
                <a:latin typeface="Arial"/>
                <a:ea typeface="Arial"/>
                <a:cs typeface="Arial"/>
                <a:sym typeface="Arial"/>
              </a:rPr>
              <a:t>Amministratore del Sistema</a:t>
            </a:r>
            <a:r>
              <a:rPr lang="it-IT" sz="1000">
                <a:latin typeface="Arial"/>
                <a:ea typeface="Arial"/>
                <a:cs typeface="Arial"/>
                <a:sym typeface="Arial"/>
              </a:rPr>
              <a:t> che è il primo soggetto amministrativo-tecnico che avrà la supervisione dell’intero sistema.</a:t>
            </a:r>
            <a:endParaRPr sz="10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2165" name="Google Shape;2165;g2dd84e2bc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844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2d2955d07a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4" name="Google Shape;2304;g2d2955d07a9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400"/>
              <a:buFont typeface="Arial"/>
              <a:buNone/>
            </a:pPr>
            <a:r>
              <a:rPr lang="it-IT" sz="1000">
                <a:latin typeface="Arial"/>
                <a:ea typeface="Arial"/>
                <a:cs typeface="Arial"/>
                <a:sym typeface="Arial"/>
              </a:rPr>
              <a:t>Le principali funzionalità che la Soluzione Sussidiaria deve svolgere per agevolare gli ET sono descritte nell'articolo 10 del Nuovo allegato tecnico al DPR. 160/2010 e quindi vediamo cosa fa nel dettaglio. La SSET:</a:t>
            </a:r>
            <a:endParaRPr sz="1000">
              <a:latin typeface="Arial"/>
              <a:ea typeface="Arial"/>
              <a:cs typeface="Arial"/>
              <a:sym typeface="Arial"/>
            </a:endParaRPr>
          </a:p>
          <a:p>
            <a:pPr marL="457200" lvl="0" indent="-304800" algn="just" rtl="0">
              <a:lnSpc>
                <a:spcPct val="115000"/>
              </a:lnSpc>
              <a:spcBef>
                <a:spcPts val="1200"/>
              </a:spcBef>
              <a:spcAft>
                <a:spcPts val="0"/>
              </a:spcAft>
              <a:buClr>
                <a:schemeClr val="dk1"/>
              </a:buClr>
              <a:buSzPts val="1200"/>
              <a:buChar char="●"/>
            </a:pPr>
            <a:r>
              <a:rPr lang="it-IT" sz="1000">
                <a:latin typeface="Arial"/>
                <a:ea typeface="Arial"/>
                <a:cs typeface="Arial"/>
                <a:sym typeface="Arial"/>
              </a:rPr>
              <a:t>riceve l'istanza inoltrata dal Back-office SUAP;</a:t>
            </a:r>
            <a:endParaRPr sz="1000">
              <a:latin typeface="Arial"/>
              <a:ea typeface="Arial"/>
              <a:cs typeface="Arial"/>
              <a:sym typeface="Arial"/>
            </a:endParaRPr>
          </a:p>
          <a:p>
            <a:pPr marL="457200" lvl="0" indent="-304800" algn="just" rtl="0">
              <a:lnSpc>
                <a:spcPct val="115000"/>
              </a:lnSpc>
              <a:spcBef>
                <a:spcPts val="0"/>
              </a:spcBef>
              <a:spcAft>
                <a:spcPts val="0"/>
              </a:spcAft>
              <a:buClr>
                <a:schemeClr val="dk1"/>
              </a:buClr>
              <a:buSzPts val="1200"/>
              <a:buChar char="●"/>
            </a:pPr>
            <a:r>
              <a:rPr lang="it-IT" sz="1000">
                <a:latin typeface="Arial"/>
                <a:ea typeface="Arial"/>
                <a:cs typeface="Arial"/>
                <a:sym typeface="Arial"/>
              </a:rPr>
              <a:t>chiede e riceve integrazioni dell’istanza dal Back-office SUAP;</a:t>
            </a:r>
            <a:endParaRPr sz="1000">
              <a:latin typeface="Arial"/>
              <a:ea typeface="Arial"/>
              <a:cs typeface="Arial"/>
              <a:sym typeface="Arial"/>
            </a:endParaRPr>
          </a:p>
          <a:p>
            <a:pPr marL="457200" lvl="0" indent="-304800" algn="just" rtl="0">
              <a:lnSpc>
                <a:spcPct val="115000"/>
              </a:lnSpc>
              <a:spcBef>
                <a:spcPts val="0"/>
              </a:spcBef>
              <a:spcAft>
                <a:spcPts val="0"/>
              </a:spcAft>
              <a:buClr>
                <a:schemeClr val="dk1"/>
              </a:buClr>
              <a:buSzPts val="1200"/>
              <a:buChar char="●"/>
            </a:pPr>
            <a:r>
              <a:rPr lang="it-IT" sz="1000">
                <a:latin typeface="Arial"/>
                <a:ea typeface="Arial"/>
                <a:cs typeface="Arial"/>
                <a:sym typeface="Arial"/>
              </a:rPr>
              <a:t>trasmette pareri di competenza al Back-office SUAP; </a:t>
            </a:r>
            <a:endParaRPr sz="1000">
              <a:latin typeface="Arial"/>
              <a:ea typeface="Arial"/>
              <a:cs typeface="Arial"/>
              <a:sym typeface="Arial"/>
            </a:endParaRPr>
          </a:p>
          <a:p>
            <a:pPr marL="457200" lvl="0" indent="-304800" algn="just" rtl="0">
              <a:lnSpc>
                <a:spcPct val="115000"/>
              </a:lnSpc>
              <a:spcBef>
                <a:spcPts val="0"/>
              </a:spcBef>
              <a:spcAft>
                <a:spcPts val="0"/>
              </a:spcAft>
              <a:buClr>
                <a:schemeClr val="dk1"/>
              </a:buClr>
              <a:buSzPts val="1200"/>
              <a:buChar char="●"/>
            </a:pPr>
            <a:r>
              <a:rPr lang="it-IT" sz="1000">
                <a:latin typeface="Arial"/>
                <a:ea typeface="Arial"/>
                <a:cs typeface="Arial"/>
                <a:sym typeface="Arial"/>
              </a:rPr>
              <a:t>riceve la comunicazione dell'indizione della conferenza di servizi ai sensi degli articoli 14 e ss. della legge 7 agosto 1990, n. 241: spieghiamo meglio che riceve dal SUAP la comunicazione di indizione della conferenza di servizi, ma può anche richiederla eventualmente. Ricordiamo però che l’indizione è sempre in capo al SUAP e che la SS può solo far richiesta</a:t>
            </a:r>
            <a:endParaRPr sz="1000">
              <a:latin typeface="Arial"/>
              <a:ea typeface="Arial"/>
              <a:cs typeface="Arial"/>
              <a:sym typeface="Arial"/>
            </a:endParaRPr>
          </a:p>
          <a:p>
            <a:pPr marL="0" lvl="0" indent="0" algn="just" rtl="0">
              <a:lnSpc>
                <a:spcPct val="150000"/>
              </a:lnSpc>
              <a:spcBef>
                <a:spcPts val="1200"/>
              </a:spcBef>
              <a:spcAft>
                <a:spcPts val="0"/>
              </a:spcAft>
              <a:buClr>
                <a:schemeClr val="dk1"/>
              </a:buClr>
              <a:buSzPts val="1400"/>
              <a:buFont typeface="Arial"/>
              <a:buNone/>
            </a:pPr>
            <a:r>
              <a:rPr lang="it-IT" sz="1000">
                <a:latin typeface="Arial"/>
                <a:ea typeface="Arial"/>
                <a:cs typeface="Arial"/>
                <a:sym typeface="Arial"/>
              </a:rPr>
              <a:t>Quindi per dar seguito ai propri compiti, la componente informatica Soluzione Sussidiaria Enti Terzi dovrà dialogare  in modalità telematica con:</a:t>
            </a:r>
            <a:endParaRPr sz="1000">
              <a:latin typeface="Arial"/>
              <a:ea typeface="Arial"/>
              <a:cs typeface="Arial"/>
              <a:sym typeface="Arial"/>
            </a:endParaRPr>
          </a:p>
          <a:p>
            <a:pPr marL="0" lvl="0" indent="0" algn="just" rtl="0">
              <a:lnSpc>
                <a:spcPct val="150000"/>
              </a:lnSpc>
              <a:spcBef>
                <a:spcPts val="0"/>
              </a:spcBef>
              <a:spcAft>
                <a:spcPts val="0"/>
              </a:spcAft>
              <a:buClr>
                <a:schemeClr val="dk1"/>
              </a:buClr>
              <a:buSzPts val="1400"/>
              <a:buFont typeface="Arial"/>
              <a:buNone/>
            </a:pPr>
            <a:endParaRPr sz="1000">
              <a:latin typeface="Arial"/>
              <a:ea typeface="Arial"/>
              <a:cs typeface="Arial"/>
              <a:sym typeface="Arial"/>
            </a:endParaRPr>
          </a:p>
          <a:p>
            <a:pPr marL="457200" lvl="0" indent="-292100" algn="just" rtl="0">
              <a:lnSpc>
                <a:spcPct val="150000"/>
              </a:lnSpc>
              <a:spcBef>
                <a:spcPts val="0"/>
              </a:spcBef>
              <a:spcAft>
                <a:spcPts val="0"/>
              </a:spcAft>
              <a:buClr>
                <a:schemeClr val="dk1"/>
              </a:buClr>
              <a:buSzPts val="1000"/>
              <a:buChar char="●"/>
            </a:pPr>
            <a:r>
              <a:rPr lang="it-IT" sz="1000">
                <a:latin typeface="Arial"/>
                <a:ea typeface="Arial"/>
                <a:cs typeface="Arial"/>
                <a:sym typeface="Arial"/>
              </a:rPr>
              <a:t>la componente informatica Catalogo del Sistema Informatico degli Sportelli Unici che rende disponibile le informazioni necessarie per consentire la comunicazione tra le componenti informatiche strutturali;</a:t>
            </a:r>
            <a:endParaRPr sz="1000">
              <a:latin typeface="Arial"/>
              <a:ea typeface="Arial"/>
              <a:cs typeface="Arial"/>
              <a:sym typeface="Arial"/>
            </a:endParaRPr>
          </a:p>
          <a:p>
            <a:pPr marL="457200" lvl="0" indent="-292100" algn="just" rtl="0">
              <a:lnSpc>
                <a:spcPct val="150000"/>
              </a:lnSpc>
              <a:spcBef>
                <a:spcPts val="0"/>
              </a:spcBef>
              <a:spcAft>
                <a:spcPts val="0"/>
              </a:spcAft>
              <a:buClr>
                <a:schemeClr val="dk1"/>
              </a:buClr>
              <a:buSzPts val="1000"/>
              <a:buChar char="●"/>
            </a:pPr>
            <a:r>
              <a:rPr lang="it-IT" sz="1000">
                <a:latin typeface="Arial"/>
                <a:ea typeface="Arial"/>
                <a:cs typeface="Arial"/>
                <a:sym typeface="Arial"/>
              </a:rPr>
              <a:t>la componente informatica Back Office SUAP;</a:t>
            </a:r>
            <a:endParaRPr sz="1000">
              <a:latin typeface="Arial"/>
              <a:ea typeface="Arial"/>
              <a:cs typeface="Arial"/>
              <a:sym typeface="Arial"/>
            </a:endParaRPr>
          </a:p>
          <a:p>
            <a:pPr marL="457200" lvl="0" indent="-292100" algn="just" rtl="0">
              <a:lnSpc>
                <a:spcPct val="150000"/>
              </a:lnSpc>
              <a:spcBef>
                <a:spcPts val="0"/>
              </a:spcBef>
              <a:spcAft>
                <a:spcPts val="0"/>
              </a:spcAft>
              <a:buClr>
                <a:schemeClr val="dk1"/>
              </a:buClr>
              <a:buSzPts val="1000"/>
              <a:buChar char="●"/>
            </a:pPr>
            <a:r>
              <a:rPr lang="it-IT" sz="1000">
                <a:latin typeface="Arial"/>
                <a:ea typeface="Arial"/>
                <a:cs typeface="Arial"/>
                <a:sym typeface="Arial"/>
              </a:rPr>
              <a:t>il sistema IPA;</a:t>
            </a:r>
            <a:endParaRPr sz="1000">
              <a:latin typeface="Arial"/>
              <a:ea typeface="Arial"/>
              <a:cs typeface="Arial"/>
              <a:sym typeface="Arial"/>
            </a:endParaRPr>
          </a:p>
        </p:txBody>
      </p:sp>
    </p:spTree>
    <p:extLst>
      <p:ext uri="{BB962C8B-B14F-4D97-AF65-F5344CB8AC3E}">
        <p14:creationId xmlns:p14="http://schemas.microsoft.com/office/powerpoint/2010/main" val="58827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132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sz="1400">
              <a:solidFill>
                <a:srgbClr val="202124"/>
              </a:solidFill>
            </a:endParaRPr>
          </a:p>
        </p:txBody>
      </p:sp>
      <p:sp>
        <p:nvSpPr>
          <p:cNvPr id="1226" name="Google Shape;12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6630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41:notes"/>
          <p:cNvSpPr txBox="1">
            <a:spLocks noGrp="1"/>
          </p:cNvSpPr>
          <p:nvPr>
            <p:ph type="body" idx="1"/>
          </p:nvPr>
        </p:nvSpPr>
        <p:spPr>
          <a:xfrm>
            <a:off x="756000" y="5078526"/>
            <a:ext cx="6047400" cy="48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281" name="Google Shape;1281;p41:notes"/>
          <p:cNvSpPr>
            <a:spLocks noGrp="1" noRot="1" noChangeAspect="1"/>
          </p:cNvSpPr>
          <p:nvPr>
            <p:ph type="sldImg" idx="2"/>
          </p:nvPr>
        </p:nvSpPr>
        <p:spPr>
          <a:xfrm>
            <a:off x="-121721" y="813061"/>
            <a:ext cx="7803000" cy="4008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0679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2d27e47224f_0_47:notes"/>
          <p:cNvSpPr txBox="1">
            <a:spLocks noGrp="1"/>
          </p:cNvSpPr>
          <p:nvPr>
            <p:ph type="body" idx="1"/>
          </p:nvPr>
        </p:nvSpPr>
        <p:spPr>
          <a:xfrm>
            <a:off x="756000" y="5078520"/>
            <a:ext cx="6047700" cy="4811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sz="1600"/>
          </a:p>
        </p:txBody>
      </p:sp>
      <p:sp>
        <p:nvSpPr>
          <p:cNvPr id="1598" name="Google Shape;1598;g2d27e47224f_0_47: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343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a:p>
        </p:txBody>
      </p:sp>
      <p:sp>
        <p:nvSpPr>
          <p:cNvPr id="1653" name="Google Shape;16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61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2d280df280a_0_26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latin typeface="Arial"/>
              <a:ea typeface="Arial"/>
              <a:cs typeface="Arial"/>
              <a:sym typeface="Arial"/>
            </a:endParaRPr>
          </a:p>
        </p:txBody>
      </p:sp>
      <p:sp>
        <p:nvSpPr>
          <p:cNvPr id="1711" name="Google Shape;1711;g2d280df280a_0_26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82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2d280df280a_0_475:notes"/>
          <p:cNvSpPr txBox="1">
            <a:spLocks noGrp="1"/>
          </p:cNvSpPr>
          <p:nvPr>
            <p:ph type="body" idx="1"/>
          </p:nvPr>
        </p:nvSpPr>
        <p:spPr>
          <a:xfrm>
            <a:off x="756000" y="5078520"/>
            <a:ext cx="6047700" cy="4811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sz="1600" dirty="0"/>
          </a:p>
        </p:txBody>
      </p:sp>
      <p:sp>
        <p:nvSpPr>
          <p:cNvPr id="1852" name="Google Shape;1852;g2d280df280a_0_47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779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2e2e715772a_1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7" name="Google Shape;1887;g2e2e715772a_1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sz="1400" dirty="0">
              <a:highlight>
                <a:srgbClr val="FFFF00"/>
              </a:highlight>
            </a:endParaRPr>
          </a:p>
          <a:p>
            <a:pPr marL="0" lvl="0" indent="0" algn="just" rtl="0">
              <a:lnSpc>
                <a:spcPct val="115000"/>
              </a:lnSpc>
              <a:spcBef>
                <a:spcPts val="0"/>
              </a:spcBef>
              <a:spcAft>
                <a:spcPts val="0"/>
              </a:spcAft>
              <a:buClr>
                <a:schemeClr val="dk1"/>
              </a:buClr>
              <a:buSzPts val="1100"/>
              <a:buFont typeface="Arial"/>
              <a:buNone/>
            </a:pPr>
            <a:endParaRPr sz="1100" b="1" dirty="0">
              <a:latin typeface="Arial"/>
              <a:ea typeface="Arial"/>
              <a:cs typeface="Arial"/>
              <a:sym typeface="Arial"/>
            </a:endParaRPr>
          </a:p>
          <a:p>
            <a:pPr marL="0" marR="50800" lvl="0" indent="0" algn="just" rtl="0">
              <a:lnSpc>
                <a:spcPct val="115000"/>
              </a:lnSpc>
              <a:spcBef>
                <a:spcPts val="0"/>
              </a:spcBef>
              <a:spcAft>
                <a:spcPts val="0"/>
              </a:spcAft>
              <a:buSzPts val="1100"/>
              <a:buNone/>
            </a:pPr>
            <a:endParaRPr dirty="0">
              <a:latin typeface="Arial"/>
              <a:ea typeface="Arial"/>
              <a:cs typeface="Arial"/>
              <a:sym typeface="Arial"/>
            </a:endParaRPr>
          </a:p>
        </p:txBody>
      </p:sp>
      <p:sp>
        <p:nvSpPr>
          <p:cNvPr id="1888" name="Google Shape;1888;g2e2e715772a_1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extLst>
      <p:ext uri="{BB962C8B-B14F-4D97-AF65-F5344CB8AC3E}">
        <p14:creationId xmlns:p14="http://schemas.microsoft.com/office/powerpoint/2010/main" val="141869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2e10f63cb32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3" name="Google Shape;1943;g2e10f63cb32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endParaRPr sz="1000" dirty="0">
              <a:latin typeface="Arial"/>
              <a:ea typeface="Arial"/>
              <a:cs typeface="Arial"/>
              <a:sym typeface="Arial"/>
            </a:endParaRPr>
          </a:p>
        </p:txBody>
      </p:sp>
      <p:sp>
        <p:nvSpPr>
          <p:cNvPr id="1944" name="Google Shape;1944;g2e10f63cb32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26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2d280df280a_0_4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000" dirty="0">
              <a:latin typeface="Arial"/>
              <a:ea typeface="Arial"/>
              <a:cs typeface="Arial"/>
              <a:sym typeface="Arial"/>
            </a:endParaRPr>
          </a:p>
        </p:txBody>
      </p:sp>
      <p:sp>
        <p:nvSpPr>
          <p:cNvPr id="1991" name="Google Shape;1991;g2d280df280a_0_4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625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2a09cfbed26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1" name="Google Shape;2001;g2a09cfbed26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it-IT" sz="1000">
                <a:latin typeface="Arial"/>
                <a:ea typeface="Arial"/>
                <a:cs typeface="Arial"/>
                <a:sym typeface="Arial"/>
              </a:rPr>
              <a:t>Come riportato all’art.10 dell’All.Tecnico DPR n.160/2010 il dipartimento funzione pubblica ha incaricato il sistema camerale di realizzare una soluzione sussidiaria Enti Terzi al fine di agevolare in ogni modo possibile il flusso del nuovo ecosistema perché ci si è resi conto della varietà e delle difficoltà che si possono incontrare in questo percorso. </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it-IT" sz="1000">
                <a:latin typeface="Arial"/>
                <a:ea typeface="Arial"/>
                <a:cs typeface="Arial"/>
                <a:sym typeface="Arial"/>
              </a:rPr>
              <a:t>Questa soluzione non è "customizzata", cioè non è personalizzata per le esigenze di ogni singolo ente, ma è pensata per essere una soluzione "standard" che può essere adottata rapidamente da ogni pubblica amministrazione. </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it-IT" sz="1000">
                <a:latin typeface="Arial"/>
                <a:ea typeface="Arial"/>
                <a:cs typeface="Arial"/>
                <a:sym typeface="Arial"/>
              </a:rPr>
              <a:t>si tratta di un ulteriore ruolo ricoperto dal sistema camerale, oltre a quello di gestore del catalogo da cui rimane ben diviso, ma in ogni caso si tratta ancora una volta di un ruolo importante e significativo nell’ottica del progetto che viene affidato al sistema camerale come riconoscimento delle sue competenze e delle sue capacità.</a:t>
            </a: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it-IT" sz="1000">
                <a:latin typeface="Arial"/>
                <a:ea typeface="Arial"/>
                <a:cs typeface="Arial"/>
                <a:sym typeface="Arial"/>
              </a:rPr>
              <a:t>La SSET sarà realizzata entro dicembre 2024 e sarà disponibile a inizio 2025, previo collaudo. </a:t>
            </a:r>
            <a:endParaRPr sz="1000">
              <a:latin typeface="Arial"/>
              <a:ea typeface="Arial"/>
              <a:cs typeface="Arial"/>
              <a:sym typeface="Arial"/>
            </a:endParaRPr>
          </a:p>
        </p:txBody>
      </p:sp>
      <p:sp>
        <p:nvSpPr>
          <p:cNvPr id="2002" name="Google Shape;2002;g2a09cfbed26_5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4615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1"/>
        <p:cNvGrpSpPr/>
        <p:nvPr/>
      </p:nvGrpSpPr>
      <p:grpSpPr>
        <a:xfrm>
          <a:off x="0" y="0"/>
          <a:ext cx="0" cy="0"/>
          <a:chOff x="0" y="0"/>
          <a:chExt cx="0" cy="0"/>
        </a:xfrm>
      </p:grpSpPr>
      <p:sp>
        <p:nvSpPr>
          <p:cNvPr id="12" name="Google Shape;12;p43"/>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13" name="Google Shape;13;p43"/>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628650" y="568681"/>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56"/>
          <p:cNvSpPr txBox="1">
            <a:spLocks noGrp="1"/>
          </p:cNvSpPr>
          <p:nvPr>
            <p:ph type="body" idx="1"/>
          </p:nvPr>
        </p:nvSpPr>
        <p:spPr>
          <a:xfrm rot="5400000">
            <a:off x="3171600" y="-850883"/>
            <a:ext cx="28008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56"/>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63" name="Google Shape;63;p56"/>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64"/>
        <p:cNvGrpSpPr/>
        <p:nvPr/>
      </p:nvGrpSpPr>
      <p:grpSpPr>
        <a:xfrm>
          <a:off x="0" y="0"/>
          <a:ext cx="0" cy="0"/>
          <a:chOff x="0" y="0"/>
          <a:chExt cx="0" cy="0"/>
        </a:xfrm>
      </p:grpSpPr>
      <p:sp>
        <p:nvSpPr>
          <p:cNvPr id="65" name="Google Shape;65;p5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5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57"/>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68" name="Google Shape;68;p57"/>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o 1">
  <p:cSld name="Vuoto 1">
    <p:spTree>
      <p:nvGrpSpPr>
        <p:cNvPr id="1" name="Shape 1132"/>
        <p:cNvGrpSpPr/>
        <p:nvPr/>
      </p:nvGrpSpPr>
      <p:grpSpPr>
        <a:xfrm>
          <a:off x="0" y="0"/>
          <a:ext cx="0" cy="0"/>
          <a:chOff x="0" y="0"/>
          <a:chExt cx="0" cy="0"/>
        </a:xfrm>
      </p:grpSpPr>
    </p:spTree>
    <p:extLst>
      <p:ext uri="{BB962C8B-B14F-4D97-AF65-F5344CB8AC3E}">
        <p14:creationId xmlns:p14="http://schemas.microsoft.com/office/powerpoint/2010/main" val="65243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6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4" name="Google Shape;84;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8" name="Google Shape;88;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7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2" name="Google Shape;92;p7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3" name="Google Shape;93;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7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9" name="Google Shape;99;p7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0" name="Google Shape;100;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1"/>
        <p:cNvGrpSpPr/>
        <p:nvPr/>
      </p:nvGrpSpPr>
      <p:grpSpPr>
        <a:xfrm>
          <a:off x="0" y="0"/>
          <a:ext cx="0" cy="0"/>
          <a:chOff x="0" y="0"/>
          <a:chExt cx="0" cy="0"/>
        </a:xfrm>
      </p:grpSpPr>
      <p:sp>
        <p:nvSpPr>
          <p:cNvPr id="102" name="Google Shape;102;p7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3" name="Google Shape;103;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4"/>
        <p:cNvGrpSpPr/>
        <p:nvPr/>
      </p:nvGrpSpPr>
      <p:grpSpPr>
        <a:xfrm>
          <a:off x="0" y="0"/>
          <a:ext cx="0" cy="0"/>
          <a:chOff x="0" y="0"/>
          <a:chExt cx="0" cy="0"/>
        </a:xfrm>
      </p:grpSpPr>
      <p:sp>
        <p:nvSpPr>
          <p:cNvPr id="15" name="Google Shape;15;p4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Quattrocento San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4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 name="Google Shape;17;p48"/>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18" name="Google Shape;18;p48"/>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4"/>
        <p:cNvGrpSpPr/>
        <p:nvPr/>
      </p:nvGrpSpPr>
      <p:grpSpPr>
        <a:xfrm>
          <a:off x="0" y="0"/>
          <a:ext cx="0" cy="0"/>
          <a:chOff x="0" y="0"/>
          <a:chExt cx="0" cy="0"/>
        </a:xfrm>
      </p:grpSpPr>
      <p:sp>
        <p:nvSpPr>
          <p:cNvPr id="105" name="Google Shape;105;p7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7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7" name="Google Shape;107;p7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8" name="Google Shape;108;p7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9" name="Google Shape;109;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
        <p:cNvGrpSpPr/>
        <p:nvPr/>
      </p:nvGrpSpPr>
      <p:grpSpPr>
        <a:xfrm>
          <a:off x="0" y="0"/>
          <a:ext cx="0" cy="0"/>
          <a:chOff x="0" y="0"/>
          <a:chExt cx="0" cy="0"/>
        </a:xfrm>
      </p:grpSpPr>
      <p:sp>
        <p:nvSpPr>
          <p:cNvPr id="111" name="Google Shape;111;p7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2" name="Google Shape;112;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sp>
        <p:nvSpPr>
          <p:cNvPr id="114" name="Google Shape;114;p7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5" name="Google Shape;115;p7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6" name="Google Shape;116;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agina interna">
  <p:cSld name="pagina interna">
    <p:spTree>
      <p:nvGrpSpPr>
        <p:cNvPr id="1" name="Shape 11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3"/>
        <p:cNvGrpSpPr/>
        <p:nvPr/>
      </p:nvGrpSpPr>
      <p:grpSpPr>
        <a:xfrm>
          <a:off x="0" y="0"/>
          <a:ext cx="0" cy="0"/>
          <a:chOff x="0" y="0"/>
          <a:chExt cx="0" cy="0"/>
        </a:xfrm>
      </p:grpSpPr>
      <p:sp>
        <p:nvSpPr>
          <p:cNvPr id="174" name="Google Shape;174;p8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5" name="Google Shape;175;p8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6" name="Google Shape;176;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8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9" name="Google Shape;179;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0"/>
        <p:cNvGrpSpPr/>
        <p:nvPr/>
      </p:nvGrpSpPr>
      <p:grpSpPr>
        <a:xfrm>
          <a:off x="0" y="0"/>
          <a:ext cx="0" cy="0"/>
          <a:chOff x="0" y="0"/>
          <a:chExt cx="0" cy="0"/>
        </a:xfrm>
      </p:grpSpPr>
      <p:sp>
        <p:nvSpPr>
          <p:cNvPr id="181" name="Google Shape;181;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3" name="Google Shape;183;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6" name="Google Shape;186;p8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7" name="Google Shape;187;p8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8" name="Google Shape;188;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1" name="Google Shape;191;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2"/>
        <p:cNvGrpSpPr/>
        <p:nvPr/>
      </p:nvGrpSpPr>
      <p:grpSpPr>
        <a:xfrm>
          <a:off x="0" y="0"/>
          <a:ext cx="0" cy="0"/>
          <a:chOff x="0" y="0"/>
          <a:chExt cx="0" cy="0"/>
        </a:xfrm>
      </p:grpSpPr>
      <p:sp>
        <p:nvSpPr>
          <p:cNvPr id="193" name="Google Shape;193;p8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4" name="Google Shape;194;p8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5" name="Google Shape;195;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9"/>
        <p:cNvGrpSpPr/>
        <p:nvPr/>
      </p:nvGrpSpPr>
      <p:grpSpPr>
        <a:xfrm>
          <a:off x="0" y="0"/>
          <a:ext cx="0" cy="0"/>
          <a:chOff x="0" y="0"/>
          <a:chExt cx="0" cy="0"/>
        </a:xfrm>
      </p:grpSpPr>
      <p:sp>
        <p:nvSpPr>
          <p:cNvPr id="20" name="Google Shape;20;p49"/>
          <p:cNvSpPr txBox="1">
            <a:spLocks noGrp="1"/>
          </p:cNvSpPr>
          <p:nvPr>
            <p:ph type="title"/>
          </p:nvPr>
        </p:nvSpPr>
        <p:spPr>
          <a:xfrm>
            <a:off x="628650" y="568681"/>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9"/>
          <p:cNvSpPr txBox="1">
            <a:spLocks noGrp="1"/>
          </p:cNvSpPr>
          <p:nvPr>
            <p:ph type="body" idx="1"/>
          </p:nvPr>
        </p:nvSpPr>
        <p:spPr>
          <a:xfrm>
            <a:off x="628650" y="1692067"/>
            <a:ext cx="7886700" cy="2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49"/>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23" name="Google Shape;23;p49"/>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8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8" name="Google Shape;198;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9"/>
        <p:cNvGrpSpPr/>
        <p:nvPr/>
      </p:nvGrpSpPr>
      <p:grpSpPr>
        <a:xfrm>
          <a:off x="0" y="0"/>
          <a:ext cx="0" cy="0"/>
          <a:chOff x="0" y="0"/>
          <a:chExt cx="0" cy="0"/>
        </a:xfrm>
      </p:grpSpPr>
      <p:sp>
        <p:nvSpPr>
          <p:cNvPr id="200" name="Google Shape;200;p8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8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2" name="Google Shape;202;p8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3" name="Google Shape;203;p8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4" name="Google Shape;204;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5"/>
        <p:cNvGrpSpPr/>
        <p:nvPr/>
      </p:nvGrpSpPr>
      <p:grpSpPr>
        <a:xfrm>
          <a:off x="0" y="0"/>
          <a:ext cx="0" cy="0"/>
          <a:chOff x="0" y="0"/>
          <a:chExt cx="0" cy="0"/>
        </a:xfrm>
      </p:grpSpPr>
      <p:sp>
        <p:nvSpPr>
          <p:cNvPr id="206" name="Google Shape;206;p8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07" name="Google Shape;207;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8"/>
        <p:cNvGrpSpPr/>
        <p:nvPr/>
      </p:nvGrpSpPr>
      <p:grpSpPr>
        <a:xfrm>
          <a:off x="0" y="0"/>
          <a:ext cx="0" cy="0"/>
          <a:chOff x="0" y="0"/>
          <a:chExt cx="0" cy="0"/>
        </a:xfrm>
      </p:grpSpPr>
      <p:sp>
        <p:nvSpPr>
          <p:cNvPr id="209" name="Google Shape;209;p9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0" name="Google Shape;210;p9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11" name="Google Shape;211;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
        <p:cNvGrpSpPr/>
        <p:nvPr/>
      </p:nvGrpSpPr>
      <p:grpSpPr>
        <a:xfrm>
          <a:off x="0" y="0"/>
          <a:ext cx="0" cy="0"/>
          <a:chOff x="0" y="0"/>
          <a:chExt cx="0" cy="0"/>
        </a:xfrm>
      </p:grpSpPr>
      <p:sp>
        <p:nvSpPr>
          <p:cNvPr id="213" name="Google Shape;213;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4"/>
        <p:cNvGrpSpPr/>
        <p:nvPr/>
      </p:nvGrpSpPr>
      <p:grpSpPr>
        <a:xfrm>
          <a:off x="0" y="0"/>
          <a:ext cx="0" cy="0"/>
          <a:chOff x="0" y="0"/>
          <a:chExt cx="0" cy="0"/>
        </a:xfrm>
      </p:grpSpPr>
      <p:sp>
        <p:nvSpPr>
          <p:cNvPr id="25" name="Google Shape;25;p50"/>
          <p:cNvSpPr txBox="1">
            <a:spLocks noGrp="1"/>
          </p:cNvSpPr>
          <p:nvPr>
            <p:ph type="title"/>
          </p:nvPr>
        </p:nvSpPr>
        <p:spPr>
          <a:xfrm>
            <a:off x="628650" y="568681"/>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50"/>
          <p:cNvSpPr txBox="1">
            <a:spLocks noGrp="1"/>
          </p:cNvSpPr>
          <p:nvPr>
            <p:ph type="body" idx="1"/>
          </p:nvPr>
        </p:nvSpPr>
        <p:spPr>
          <a:xfrm>
            <a:off x="628650" y="1619189"/>
            <a:ext cx="3886200" cy="3013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 name="Google Shape;27;p50"/>
          <p:cNvSpPr txBox="1">
            <a:spLocks noGrp="1"/>
          </p:cNvSpPr>
          <p:nvPr>
            <p:ph type="body" idx="2"/>
          </p:nvPr>
        </p:nvSpPr>
        <p:spPr>
          <a:xfrm>
            <a:off x="4629150" y="1612775"/>
            <a:ext cx="3886200" cy="3020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 name="Google Shape;28;p50"/>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29" name="Google Shape;29;p50"/>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Quattrocento San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5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33" name="Google Shape;33;p51"/>
          <p:cNvSpPr txBox="1">
            <a:spLocks noGrp="1"/>
          </p:cNvSpPr>
          <p:nvPr>
            <p:ph type="ftr" idx="11"/>
          </p:nvPr>
        </p:nvSpPr>
        <p:spPr>
          <a:xfrm>
            <a:off x="1570289" y="4767263"/>
            <a:ext cx="60054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51"/>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5"/>
        <p:cNvGrpSpPr/>
        <p:nvPr/>
      </p:nvGrpSpPr>
      <p:grpSpPr>
        <a:xfrm>
          <a:off x="0" y="0"/>
          <a:ext cx="0" cy="0"/>
          <a:chOff x="0" y="0"/>
          <a:chExt cx="0" cy="0"/>
        </a:xfrm>
      </p:grpSpPr>
      <p:sp>
        <p:nvSpPr>
          <p:cNvPr id="36" name="Google Shape;36;p52"/>
          <p:cNvSpPr txBox="1">
            <a:spLocks noGrp="1"/>
          </p:cNvSpPr>
          <p:nvPr>
            <p:ph type="title"/>
          </p:nvPr>
        </p:nvSpPr>
        <p:spPr>
          <a:xfrm>
            <a:off x="629841" y="491762"/>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52"/>
          <p:cNvSpPr txBox="1">
            <a:spLocks noGrp="1"/>
          </p:cNvSpPr>
          <p:nvPr>
            <p:ph type="body" idx="1"/>
          </p:nvPr>
        </p:nvSpPr>
        <p:spPr>
          <a:xfrm>
            <a:off x="629841" y="1478795"/>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8" name="Google Shape;38;p52"/>
          <p:cNvSpPr txBox="1">
            <a:spLocks noGrp="1"/>
          </p:cNvSpPr>
          <p:nvPr>
            <p:ph type="body" idx="2"/>
          </p:nvPr>
        </p:nvSpPr>
        <p:spPr>
          <a:xfrm>
            <a:off x="629841" y="2128772"/>
            <a:ext cx="3868500" cy="253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52"/>
          <p:cNvSpPr txBox="1">
            <a:spLocks noGrp="1"/>
          </p:cNvSpPr>
          <p:nvPr>
            <p:ph type="body" idx="3"/>
          </p:nvPr>
        </p:nvSpPr>
        <p:spPr>
          <a:xfrm>
            <a:off x="4629150" y="1478795"/>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52"/>
          <p:cNvSpPr txBox="1">
            <a:spLocks noGrp="1"/>
          </p:cNvSpPr>
          <p:nvPr>
            <p:ph type="body" idx="4"/>
          </p:nvPr>
        </p:nvSpPr>
        <p:spPr>
          <a:xfrm>
            <a:off x="4629150" y="2128772"/>
            <a:ext cx="3887400" cy="253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52"/>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42" name="Google Shape;42;p52"/>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628650" y="568681"/>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53"/>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46" name="Google Shape;46;p53"/>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2400"/>
              <a:buFont typeface="Quattrocento San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5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 name="Google Shape;50;p5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54"/>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52" name="Google Shape;52;p54"/>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2400"/>
              <a:buFont typeface="Quattrocento San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55"/>
          <p:cNvSpPr>
            <a:spLocks noGrp="1"/>
          </p:cNvSpPr>
          <p:nvPr>
            <p:ph type="pic" idx="2"/>
          </p:nvPr>
        </p:nvSpPr>
        <p:spPr>
          <a:xfrm>
            <a:off x="3887391" y="740569"/>
            <a:ext cx="4629300" cy="3655200"/>
          </a:xfrm>
          <a:prstGeom prst="rect">
            <a:avLst/>
          </a:prstGeom>
          <a:noFill/>
          <a:ln>
            <a:noFill/>
          </a:ln>
        </p:spPr>
      </p:sp>
      <p:sp>
        <p:nvSpPr>
          <p:cNvPr id="56" name="Google Shape;56;p5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7" name="Google Shape;57;p55"/>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58" name="Google Shape;58;p55"/>
          <p:cNvPicPr preferRelativeResize="0"/>
          <p:nvPr/>
        </p:nvPicPr>
        <p:blipFill rotWithShape="1">
          <a:blip r:embed="rId2">
            <a:alphaModFix/>
          </a:blip>
          <a:srcRect/>
          <a:stretch/>
        </p:blipFill>
        <p:spPr>
          <a:xfrm>
            <a:off x="2498418" y="4767263"/>
            <a:ext cx="4147162" cy="26977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628650" y="568681"/>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chemeClr val="dk1"/>
              </a:buClr>
              <a:buSzPts val="3300"/>
              <a:buFont typeface="Quattrocento Sans"/>
              <a:buNone/>
              <a:defRPr sz="33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628650" y="1692067"/>
            <a:ext cx="7886700" cy="28008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42"/>
          <p:cNvSpPr txBox="1">
            <a:spLocks noGrp="1"/>
          </p:cNvSpPr>
          <p:nvPr>
            <p:ph type="ftr" idx="11"/>
          </p:nvPr>
        </p:nvSpPr>
        <p:spPr>
          <a:xfrm>
            <a:off x="1570289" y="4767263"/>
            <a:ext cx="60054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6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9" name="Google Shape;9;p42"/>
          <p:cNvSpPr txBox="1">
            <a:spLocks noGrp="1"/>
          </p:cNvSpPr>
          <p:nvPr>
            <p:ph type="sldNum" idx="12"/>
          </p:nvPr>
        </p:nvSpPr>
        <p:spPr>
          <a:xfrm>
            <a:off x="7902723" y="4767263"/>
            <a:ext cx="612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pic>
        <p:nvPicPr>
          <p:cNvPr id="10" name="Google Shape;10;p42" descr="Immagine che contiene testo, Carattere, Elementi grafici, logo&#10;&#10;Descrizione generata automaticamente"/>
          <p:cNvPicPr preferRelativeResize="0"/>
          <p:nvPr/>
        </p:nvPicPr>
        <p:blipFill rotWithShape="1">
          <a:blip r:embed="rId14">
            <a:alphaModFix/>
          </a:blip>
          <a:srcRect/>
          <a:stretch/>
        </p:blipFill>
        <p:spPr>
          <a:xfrm>
            <a:off x="7051326" y="140907"/>
            <a:ext cx="1464024" cy="3069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1" name="Google Shape;71;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2" name="Google Shape;7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9"/>
        <p:cNvGrpSpPr/>
        <p:nvPr/>
      </p:nvGrpSpPr>
      <p:grpSpPr>
        <a:xfrm>
          <a:off x="0" y="0"/>
          <a:ext cx="0" cy="0"/>
          <a:chOff x="0" y="0"/>
          <a:chExt cx="0" cy="0"/>
        </a:xfrm>
      </p:grpSpPr>
      <p:sp>
        <p:nvSpPr>
          <p:cNvPr id="170" name="Google Shape;170;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71" name="Google Shape;171;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72" name="Google Shape;172;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png"/><Relationship Id="rId20"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mimit.gov.it/it/normativa/decreti-interministeriali/decreto-interministeriale-12-novembre-2021-specifiche-tecniche-e-riordino-della-disciplina-sullo-sportello-unico-della-attivita-produttive-sua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 descr="Immagine che contiene vestiti, persona, interno, donna&#10;&#10;Descrizione generata automaticamente"/>
          <p:cNvPicPr preferRelativeResize="0"/>
          <p:nvPr/>
        </p:nvPicPr>
        <p:blipFill rotWithShape="1">
          <a:blip r:embed="rId3">
            <a:alphaModFix/>
          </a:blip>
          <a:srcRect t="6348" b="28270"/>
          <a:stretch/>
        </p:blipFill>
        <p:spPr>
          <a:xfrm>
            <a:off x="10" y="583413"/>
            <a:ext cx="9143640" cy="3976664"/>
          </a:xfrm>
          <a:prstGeom prst="rect">
            <a:avLst/>
          </a:prstGeom>
          <a:noFill/>
          <a:ln>
            <a:noFill/>
          </a:ln>
        </p:spPr>
      </p:pic>
      <p:sp>
        <p:nvSpPr>
          <p:cNvPr id="219" name="Google Shape;219;p1"/>
          <p:cNvSpPr/>
          <p:nvPr/>
        </p:nvSpPr>
        <p:spPr>
          <a:xfrm>
            <a:off x="0" y="583300"/>
            <a:ext cx="9144000" cy="39768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220" name="Google Shape;220;p1"/>
          <p:cNvSpPr/>
          <p:nvPr/>
        </p:nvSpPr>
        <p:spPr>
          <a:xfrm>
            <a:off x="0" y="1619917"/>
            <a:ext cx="9144000" cy="265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 sz="2800" b="1" i="0" u="none" strike="noStrike" cap="none" dirty="0">
                <a:solidFill>
                  <a:srgbClr val="FFFFFF"/>
                </a:solidFill>
                <a:latin typeface="Titillium Web"/>
                <a:ea typeface="Titillium Web"/>
                <a:cs typeface="Titillium Web"/>
                <a:sym typeface="Titillium Web"/>
              </a:rPr>
              <a:t>Il nuovo Sistema informatico </a:t>
            </a:r>
            <a:endParaRPr sz="1400" b="0" i="0" u="none" strike="noStrike" cap="none" dirty="0">
              <a:solidFill>
                <a:srgbClr val="000000"/>
              </a:solidFill>
              <a:latin typeface="Titillium Web"/>
              <a:ea typeface="Titillium Web"/>
              <a:cs typeface="Titillium Web"/>
              <a:sym typeface="Titillium Web"/>
            </a:endParaRPr>
          </a:p>
          <a:p>
            <a:pPr marL="0" marR="0" lvl="0" indent="0" algn="ctr" rtl="0">
              <a:lnSpc>
                <a:spcPct val="100000"/>
              </a:lnSpc>
              <a:spcBef>
                <a:spcPts val="0"/>
              </a:spcBef>
              <a:spcAft>
                <a:spcPts val="0"/>
              </a:spcAft>
              <a:buClr>
                <a:srgbClr val="000000"/>
              </a:buClr>
              <a:buSzPts val="1400"/>
              <a:buFont typeface="Arial"/>
              <a:buNone/>
            </a:pPr>
            <a:r>
              <a:rPr lang="it" sz="2800" b="1" i="0" u="none" strike="noStrike" cap="none" dirty="0">
                <a:solidFill>
                  <a:srgbClr val="FFFFFF"/>
                </a:solidFill>
                <a:latin typeface="Titillium Web"/>
                <a:ea typeface="Titillium Web"/>
                <a:cs typeface="Titillium Web"/>
                <a:sym typeface="Titillium Web"/>
              </a:rPr>
              <a:t>degli </a:t>
            </a:r>
            <a:endParaRPr sz="1400" b="0" i="0" u="none" strike="noStrike" cap="none" dirty="0">
              <a:solidFill>
                <a:srgbClr val="000000"/>
              </a:solidFill>
              <a:latin typeface="Titillium Web"/>
              <a:ea typeface="Titillium Web"/>
              <a:cs typeface="Titillium Web"/>
              <a:sym typeface="Titillium Web"/>
            </a:endParaRPr>
          </a:p>
          <a:p>
            <a:pPr marL="0" marR="0" lvl="0" indent="0" algn="ctr" rtl="0">
              <a:lnSpc>
                <a:spcPct val="100000"/>
              </a:lnSpc>
              <a:spcBef>
                <a:spcPts val="0"/>
              </a:spcBef>
              <a:spcAft>
                <a:spcPts val="0"/>
              </a:spcAft>
              <a:buClr>
                <a:srgbClr val="000000"/>
              </a:buClr>
              <a:buSzPts val="1400"/>
              <a:buFont typeface="Arial"/>
              <a:buNone/>
            </a:pPr>
            <a:r>
              <a:rPr lang="it" sz="2800" b="1" i="0" u="none" strike="noStrike" cap="none" dirty="0">
                <a:solidFill>
                  <a:srgbClr val="FFFFFF"/>
                </a:solidFill>
                <a:latin typeface="Titillium Web"/>
                <a:ea typeface="Titillium Web"/>
                <a:cs typeface="Titillium Web"/>
                <a:sym typeface="Titillium Web"/>
              </a:rPr>
              <a:t>Sportelli Unici per le Attività Produttive:</a:t>
            </a:r>
            <a:endParaRPr sz="2800" b="1" i="0" u="none" strike="noStrike" cap="none" dirty="0">
              <a:solidFill>
                <a:srgbClr val="FFFFFF"/>
              </a:solidFill>
              <a:latin typeface="Titillium Web"/>
              <a:ea typeface="Titillium Web"/>
              <a:cs typeface="Titillium Web"/>
              <a:sym typeface="Titillium Web"/>
            </a:endParaRPr>
          </a:p>
          <a:p>
            <a:pPr marL="76200" marR="0" lvl="0" indent="0" algn="ctr" rtl="0">
              <a:lnSpc>
                <a:spcPct val="250000"/>
              </a:lnSpc>
              <a:spcBef>
                <a:spcPts val="0"/>
              </a:spcBef>
              <a:spcAft>
                <a:spcPts val="0"/>
              </a:spcAft>
              <a:buClr>
                <a:srgbClr val="000000"/>
              </a:buClr>
              <a:buSzPts val="2400"/>
              <a:buFont typeface="Arial"/>
              <a:buNone/>
            </a:pPr>
            <a:r>
              <a:rPr lang="it" sz="2400" b="1" i="1" u="none" strike="noStrike" cap="none" dirty="0">
                <a:solidFill>
                  <a:srgbClr val="FFFFFF"/>
                </a:solidFill>
                <a:latin typeface="Titillium Web"/>
                <a:ea typeface="Titillium Web"/>
                <a:cs typeface="Titillium Web"/>
                <a:sym typeface="Titillium Web"/>
              </a:rPr>
              <a:t>il ruolo dei Comuni autonomi e degli Enti Terzi </a:t>
            </a:r>
            <a:endParaRPr sz="2400" b="1" i="1" u="none" strike="noStrike" cap="none" dirty="0">
              <a:solidFill>
                <a:schemeClr val="dk1"/>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FFFFFF"/>
              </a:solidFill>
              <a:latin typeface="Arial"/>
              <a:ea typeface="Arial"/>
              <a:cs typeface="Arial"/>
              <a:sym typeface="Arial"/>
            </a:endParaRPr>
          </a:p>
        </p:txBody>
      </p:sp>
      <p:pic>
        <p:nvPicPr>
          <p:cNvPr id="221" name="Google Shape;221;p1" descr="Immagine che contiene Carattere, Elementi grafici, testo, grafica&#10;&#10;Descrizione generata automaticamente"/>
          <p:cNvPicPr preferRelativeResize="0"/>
          <p:nvPr/>
        </p:nvPicPr>
        <p:blipFill rotWithShape="1">
          <a:blip r:embed="rId4">
            <a:alphaModFix/>
          </a:blip>
          <a:srcRect/>
          <a:stretch/>
        </p:blipFill>
        <p:spPr>
          <a:xfrm>
            <a:off x="138545" y="649592"/>
            <a:ext cx="2191405" cy="660692"/>
          </a:xfrm>
          <a:prstGeom prst="rect">
            <a:avLst/>
          </a:prstGeom>
          <a:noFill/>
          <a:ln>
            <a:noFill/>
          </a:ln>
        </p:spPr>
      </p:pic>
    </p:spTree>
    <p:extLst>
      <p:ext uri="{BB962C8B-B14F-4D97-AF65-F5344CB8AC3E}">
        <p14:creationId xmlns:p14="http://schemas.microsoft.com/office/powerpoint/2010/main" val="98408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3"/>
        <p:cNvGrpSpPr/>
        <p:nvPr/>
      </p:nvGrpSpPr>
      <p:grpSpPr>
        <a:xfrm>
          <a:off x="0" y="0"/>
          <a:ext cx="0" cy="0"/>
          <a:chOff x="0" y="0"/>
          <a:chExt cx="0" cy="0"/>
        </a:xfrm>
      </p:grpSpPr>
      <p:sp>
        <p:nvSpPr>
          <p:cNvPr id="2004" name="Google Shape;2004;g2a09cfbed26_5_0"/>
          <p:cNvSpPr txBox="1">
            <a:spLocks noGrp="1"/>
          </p:cNvSpPr>
          <p:nvPr>
            <p:ph type="sldNum" idx="12"/>
          </p:nvPr>
        </p:nvSpPr>
        <p:spPr>
          <a:xfrm>
            <a:off x="6457950" y="4767263"/>
            <a:ext cx="2057400" cy="273825"/>
          </a:xfrm>
          <a:prstGeom prst="rect">
            <a:avLst/>
          </a:prstGeom>
          <a:noFill/>
          <a:ln>
            <a:noFill/>
          </a:ln>
        </p:spPr>
        <p:txBody>
          <a:bodyPr spcFirstLastPara="1" wrap="square" lIns="0" tIns="0" rIns="0" bIns="0" anchor="ctr" anchorCtr="0">
            <a:noAutofit/>
          </a:bodyPr>
          <a:lstStyle/>
          <a:p>
            <a:pPr marL="28575">
              <a:lnSpc>
                <a:spcPct val="118214"/>
              </a:lnSpc>
              <a:buSzPts val="1200"/>
            </a:pPr>
            <a:fld id="{00000000-1234-1234-1234-123412341234}" type="slidenum">
              <a:rPr lang="it-IT"/>
              <a:pPr marL="28575">
                <a:lnSpc>
                  <a:spcPct val="118214"/>
                </a:lnSpc>
                <a:buSzPts val="1200"/>
              </a:pPr>
              <a:t>10</a:t>
            </a:fld>
            <a:endParaRPr/>
          </a:p>
        </p:txBody>
      </p:sp>
      <p:sp>
        <p:nvSpPr>
          <p:cNvPr id="2005" name="Google Shape;2005;g2a09cfbed26_5_0"/>
          <p:cNvSpPr/>
          <p:nvPr/>
        </p:nvSpPr>
        <p:spPr>
          <a:xfrm>
            <a:off x="1091077" y="4777216"/>
            <a:ext cx="6641325" cy="344700"/>
          </a:xfrm>
          <a:prstGeom prst="rect">
            <a:avLst/>
          </a:prstGeom>
          <a:solidFill>
            <a:schemeClr val="lt1"/>
          </a:solidFill>
          <a:ln>
            <a:noFill/>
          </a:ln>
        </p:spPr>
        <p:txBody>
          <a:bodyPr spcFirstLastPara="1" wrap="square" lIns="91425" tIns="45694" rIns="91425" bIns="45694" anchor="ctr" anchorCtr="0">
            <a:noAutofit/>
          </a:bodyPr>
          <a:lstStyle/>
          <a:p>
            <a:pPr algn="ctr">
              <a:buSzPts val="2400"/>
            </a:pPr>
            <a:r>
              <a:rPr lang="it-IT" sz="1800">
                <a:solidFill>
                  <a:schemeClr val="lt1"/>
                </a:solidFill>
                <a:latin typeface="Calibri"/>
                <a:ea typeface="Calibri"/>
                <a:cs typeface="Calibri"/>
                <a:sym typeface="Calibri"/>
              </a:rPr>
              <a:t> </a:t>
            </a:r>
            <a:endParaRPr sz="1425"/>
          </a:p>
        </p:txBody>
      </p:sp>
      <p:sp>
        <p:nvSpPr>
          <p:cNvPr id="2006" name="Google Shape;2006;g2a09cfbed26_5_0"/>
          <p:cNvSpPr/>
          <p:nvPr/>
        </p:nvSpPr>
        <p:spPr>
          <a:xfrm>
            <a:off x="323647" y="335888"/>
            <a:ext cx="8070525" cy="789075"/>
          </a:xfrm>
          <a:prstGeom prst="rect">
            <a:avLst/>
          </a:prstGeom>
          <a:noFill/>
          <a:ln>
            <a:noFill/>
          </a:ln>
        </p:spPr>
        <p:txBody>
          <a:bodyPr spcFirstLastPara="1" wrap="square" lIns="0" tIns="0" rIns="0" bIns="0" anchor="t" anchorCtr="0">
            <a:noAutofit/>
          </a:bodyPr>
          <a:lstStyle/>
          <a:p>
            <a:pPr>
              <a:buSzPts val="3200"/>
            </a:pPr>
            <a:r>
              <a:rPr lang="it-IT" sz="2250" b="1">
                <a:solidFill>
                  <a:srgbClr val="24509A"/>
                </a:solidFill>
              </a:rPr>
              <a:t>La Componente Back Office Enti Terzi</a:t>
            </a:r>
            <a:endParaRPr sz="2250" b="1">
              <a:solidFill>
                <a:srgbClr val="24509A"/>
              </a:solidFill>
            </a:endParaRPr>
          </a:p>
          <a:p>
            <a:pPr>
              <a:buSzPts val="3200"/>
            </a:pPr>
            <a:r>
              <a:rPr lang="it-IT" sz="1500">
                <a:solidFill>
                  <a:srgbClr val="5B6770"/>
                </a:solidFill>
              </a:rPr>
              <a:t>Il ruolo del Sistema Camerale</a:t>
            </a:r>
            <a:endParaRPr sz="1500" b="1">
              <a:solidFill>
                <a:srgbClr val="888888"/>
              </a:solidFill>
            </a:endParaRPr>
          </a:p>
        </p:txBody>
      </p:sp>
      <p:sp>
        <p:nvSpPr>
          <p:cNvPr id="2007" name="Google Shape;2007;g2a09cfbed26_5_0"/>
          <p:cNvSpPr/>
          <p:nvPr/>
        </p:nvSpPr>
        <p:spPr>
          <a:xfrm>
            <a:off x="508988" y="1375181"/>
            <a:ext cx="3928500" cy="1882350"/>
          </a:xfrm>
          <a:prstGeom prst="roundRect">
            <a:avLst>
              <a:gd name="adj" fmla="val 16667"/>
            </a:avLst>
          </a:prstGeom>
          <a:solidFill>
            <a:srgbClr val="1F497D"/>
          </a:solidFill>
          <a:ln>
            <a:noFill/>
          </a:ln>
        </p:spPr>
        <p:txBody>
          <a:bodyPr spcFirstLastPara="1" wrap="square" lIns="68569" tIns="34275" rIns="68569" bIns="34275" anchor="ctr" anchorCtr="0">
            <a:noAutofit/>
          </a:bodyPr>
          <a:lstStyle/>
          <a:p>
            <a:pPr algn="ctr">
              <a:lnSpc>
                <a:spcPct val="90000"/>
              </a:lnSpc>
              <a:buSzPts val="4400"/>
            </a:pPr>
            <a:endParaRPr sz="1667" b="1">
              <a:solidFill>
                <a:srgbClr val="24509A"/>
              </a:solidFill>
              <a:latin typeface="Titillium Web"/>
              <a:ea typeface="Titillium Web"/>
              <a:cs typeface="Titillium Web"/>
              <a:sym typeface="Titillium Web"/>
            </a:endParaRPr>
          </a:p>
        </p:txBody>
      </p:sp>
      <p:sp>
        <p:nvSpPr>
          <p:cNvPr id="2008" name="Google Shape;2008;g2a09cfbed26_5_0"/>
          <p:cNvSpPr/>
          <p:nvPr/>
        </p:nvSpPr>
        <p:spPr>
          <a:xfrm>
            <a:off x="3846844" y="2327492"/>
            <a:ext cx="4989600" cy="1700775"/>
          </a:xfrm>
          <a:prstGeom prst="roundRect">
            <a:avLst>
              <a:gd name="adj" fmla="val 16667"/>
            </a:avLst>
          </a:prstGeom>
          <a:solidFill>
            <a:schemeClr val="lt1"/>
          </a:solidFill>
          <a:ln w="25400" cap="flat" cmpd="sng">
            <a:solidFill>
              <a:srgbClr val="1F497D"/>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68569" tIns="34275" rIns="68569" bIns="34275" anchor="ctr" anchorCtr="0">
            <a:noAutofit/>
          </a:bodyPr>
          <a:lstStyle/>
          <a:p>
            <a:pPr algn="ctr">
              <a:buSzPts val="1400"/>
            </a:pPr>
            <a:endParaRPr sz="1050">
              <a:latin typeface="Titillium Web"/>
              <a:ea typeface="Titillium Web"/>
              <a:cs typeface="Titillium Web"/>
              <a:sym typeface="Titillium Web"/>
            </a:endParaRPr>
          </a:p>
        </p:txBody>
      </p:sp>
      <p:sp>
        <p:nvSpPr>
          <p:cNvPr id="2009" name="Google Shape;2009;g2a09cfbed26_5_0"/>
          <p:cNvSpPr/>
          <p:nvPr/>
        </p:nvSpPr>
        <p:spPr>
          <a:xfrm>
            <a:off x="4131581" y="2593894"/>
            <a:ext cx="4420125" cy="1167975"/>
          </a:xfrm>
          <a:prstGeom prst="rect">
            <a:avLst/>
          </a:prstGeom>
          <a:noFill/>
          <a:ln>
            <a:noFill/>
          </a:ln>
        </p:spPr>
        <p:txBody>
          <a:bodyPr spcFirstLastPara="1" wrap="square" lIns="68569" tIns="34275" rIns="68569" bIns="34275" anchor="t" anchorCtr="0">
            <a:noAutofit/>
          </a:bodyPr>
          <a:lstStyle/>
          <a:p>
            <a:pPr algn="just">
              <a:lnSpc>
                <a:spcPct val="115000"/>
              </a:lnSpc>
              <a:buClr>
                <a:schemeClr val="dk1"/>
              </a:buClr>
              <a:buSzPts val="1100"/>
            </a:pPr>
            <a:r>
              <a:rPr lang="it-IT" sz="1350">
                <a:solidFill>
                  <a:srgbClr val="434343"/>
                </a:solidFill>
              </a:rPr>
              <a:t>Il Sistema camerale, incaricato dal</a:t>
            </a:r>
            <a:r>
              <a:rPr lang="it-IT" sz="1350">
                <a:solidFill>
                  <a:srgbClr val="24509A"/>
                </a:solidFill>
              </a:rPr>
              <a:t> </a:t>
            </a:r>
            <a:r>
              <a:rPr lang="it-IT" sz="1350" b="1">
                <a:solidFill>
                  <a:srgbClr val="24509A"/>
                </a:solidFill>
              </a:rPr>
              <a:t>Dipartimento di Funzione Pubblica</a:t>
            </a:r>
            <a:r>
              <a:rPr lang="it-IT" sz="1350">
                <a:solidFill>
                  <a:srgbClr val="24509A"/>
                </a:solidFill>
              </a:rPr>
              <a:t>, </a:t>
            </a:r>
            <a:r>
              <a:rPr lang="it-IT" sz="1350">
                <a:solidFill>
                  <a:srgbClr val="434343"/>
                </a:solidFill>
              </a:rPr>
              <a:t>si occuperà di realizzare la </a:t>
            </a:r>
            <a:r>
              <a:rPr lang="it-IT" sz="1350" b="1">
                <a:solidFill>
                  <a:srgbClr val="24509A"/>
                </a:solidFill>
              </a:rPr>
              <a:t>Soluzione Sussidiaria Enti Terzi</a:t>
            </a:r>
            <a:r>
              <a:rPr lang="it-IT" sz="1350">
                <a:solidFill>
                  <a:srgbClr val="24509A"/>
                </a:solidFill>
              </a:rPr>
              <a:t>, </a:t>
            </a:r>
            <a:r>
              <a:rPr lang="it-IT" sz="1350">
                <a:solidFill>
                  <a:srgbClr val="434343"/>
                </a:solidFill>
              </a:rPr>
              <a:t>ovvero la componente informatica necessaria agli enti per interagire con gli altri sportelli SUAP.</a:t>
            </a:r>
            <a:endParaRPr sz="1350">
              <a:solidFill>
                <a:srgbClr val="434343"/>
              </a:solidFill>
            </a:endParaRPr>
          </a:p>
          <a:p>
            <a:pPr algn="just">
              <a:lnSpc>
                <a:spcPct val="115000"/>
              </a:lnSpc>
              <a:spcBef>
                <a:spcPts val="750"/>
              </a:spcBef>
              <a:buClr>
                <a:schemeClr val="dk1"/>
              </a:buClr>
              <a:buSzPts val="1100"/>
            </a:pPr>
            <a:endParaRPr sz="1425">
              <a:solidFill>
                <a:srgbClr val="24509A"/>
              </a:solidFill>
              <a:latin typeface="Titillium Web"/>
              <a:ea typeface="Titillium Web"/>
              <a:cs typeface="Titillium Web"/>
              <a:sym typeface="Titillium Web"/>
            </a:endParaRPr>
          </a:p>
        </p:txBody>
      </p:sp>
      <p:sp>
        <p:nvSpPr>
          <p:cNvPr id="2010" name="Google Shape;2010;g2a09cfbed26_5_0"/>
          <p:cNvSpPr txBox="1"/>
          <p:nvPr/>
        </p:nvSpPr>
        <p:spPr>
          <a:xfrm>
            <a:off x="673013" y="1921819"/>
            <a:ext cx="3600450" cy="789075"/>
          </a:xfrm>
          <a:prstGeom prst="rect">
            <a:avLst/>
          </a:prstGeom>
          <a:noFill/>
          <a:ln>
            <a:noFill/>
          </a:ln>
        </p:spPr>
        <p:txBody>
          <a:bodyPr spcFirstLastPara="1" wrap="square" lIns="68569" tIns="68569" rIns="68569" bIns="68569" anchor="t" anchorCtr="0">
            <a:noAutofit/>
          </a:bodyPr>
          <a:lstStyle/>
          <a:p>
            <a:pPr algn="ctr">
              <a:lnSpc>
                <a:spcPct val="90000"/>
              </a:lnSpc>
              <a:buSzPts val="2222"/>
            </a:pPr>
            <a:r>
              <a:rPr lang="it-IT" sz="1667" b="1">
                <a:solidFill>
                  <a:schemeClr val="lt1"/>
                </a:solidFill>
              </a:rPr>
              <a:t>Fornitore Soluzione Sussidiaria</a:t>
            </a:r>
            <a:endParaRPr sz="1667" b="1">
              <a:solidFill>
                <a:schemeClr val="lt1"/>
              </a:solidFill>
            </a:endParaRPr>
          </a:p>
          <a:p>
            <a:pPr algn="ctr">
              <a:spcBef>
                <a:spcPts val="750"/>
              </a:spcBef>
              <a:spcAft>
                <a:spcPts val="750"/>
              </a:spcAft>
              <a:buClr>
                <a:schemeClr val="dk1"/>
              </a:buClr>
              <a:buSzPts val="1100"/>
            </a:pPr>
            <a:r>
              <a:rPr lang="it-IT" sz="1215" b="1">
                <a:solidFill>
                  <a:schemeClr val="lt1"/>
                </a:solidFill>
              </a:rPr>
              <a:t>Art.10</a:t>
            </a:r>
            <a:br>
              <a:rPr lang="it-IT" sz="1215" b="1">
                <a:solidFill>
                  <a:schemeClr val="lt1"/>
                </a:solidFill>
              </a:rPr>
            </a:br>
            <a:r>
              <a:rPr lang="it-IT" sz="1215" b="1">
                <a:solidFill>
                  <a:schemeClr val="lt1"/>
                </a:solidFill>
              </a:rPr>
              <a:t> Allegato Tecnico DPR n. 160/2010</a:t>
            </a:r>
            <a:endParaRPr sz="750" b="1">
              <a:solidFill>
                <a:schemeClr val="lt1"/>
              </a:solidFill>
              <a:highlight>
                <a:srgbClr val="FFFF00"/>
              </a:highlight>
            </a:endParaRPr>
          </a:p>
        </p:txBody>
      </p:sp>
      <p:pic>
        <p:nvPicPr>
          <p:cNvPr id="2011" name="Google Shape;2011;g2a09cfbed26_5_0"/>
          <p:cNvPicPr preferRelativeResize="0"/>
          <p:nvPr/>
        </p:nvPicPr>
        <p:blipFill rotWithShape="1">
          <a:blip r:embed="rId3">
            <a:alphaModFix/>
          </a:blip>
          <a:srcRect/>
          <a:stretch/>
        </p:blipFill>
        <p:spPr>
          <a:xfrm rot="-6">
            <a:off x="6242643" y="764515"/>
            <a:ext cx="2209313" cy="1472884"/>
          </a:xfrm>
          <a:prstGeom prst="rect">
            <a:avLst/>
          </a:prstGeom>
          <a:noFill/>
          <a:ln>
            <a:noFill/>
          </a:ln>
        </p:spPr>
      </p:pic>
      <p:sp>
        <p:nvSpPr>
          <p:cNvPr id="2012" name="Google Shape;2012;g2a09cfbed26_5_0"/>
          <p:cNvSpPr txBox="1"/>
          <p:nvPr/>
        </p:nvSpPr>
        <p:spPr>
          <a:xfrm>
            <a:off x="6929025" y="1190831"/>
            <a:ext cx="836550" cy="789075"/>
          </a:xfrm>
          <a:prstGeom prst="rect">
            <a:avLst/>
          </a:prstGeom>
          <a:noFill/>
          <a:ln>
            <a:noFill/>
          </a:ln>
        </p:spPr>
        <p:txBody>
          <a:bodyPr spcFirstLastPara="1" wrap="square" lIns="68569" tIns="68569" rIns="68569" bIns="68569" anchor="t" anchorCtr="0">
            <a:noAutofit/>
          </a:bodyPr>
          <a:lstStyle/>
          <a:p>
            <a:pPr algn="ctr">
              <a:buSzPts val="1700"/>
            </a:pPr>
            <a:r>
              <a:rPr lang="it-IT" sz="1200" i="1">
                <a:solidFill>
                  <a:srgbClr val="1C4587"/>
                </a:solidFill>
              </a:rPr>
              <a:t>Gennaio 2025*</a:t>
            </a:r>
            <a:endParaRPr sz="1200" i="1">
              <a:solidFill>
                <a:srgbClr val="1C4587"/>
              </a:solidFill>
            </a:endParaRPr>
          </a:p>
          <a:p>
            <a:pPr algn="ctr">
              <a:buSzPts val="1700"/>
            </a:pPr>
            <a:endParaRPr sz="1275" i="1">
              <a:solidFill>
                <a:srgbClr val="1C4587"/>
              </a:solidFill>
            </a:endParaRPr>
          </a:p>
          <a:p>
            <a:pPr algn="ctr">
              <a:buSzPts val="1700"/>
            </a:pPr>
            <a:r>
              <a:rPr lang="it-IT" sz="1200" i="1">
                <a:solidFill>
                  <a:srgbClr val="1C4587"/>
                </a:solidFill>
              </a:rPr>
              <a:t>*</a:t>
            </a:r>
            <a:r>
              <a:rPr lang="it-IT" sz="675" i="1">
                <a:solidFill>
                  <a:srgbClr val="1C4587"/>
                </a:solidFill>
              </a:rPr>
              <a:t>previo collaudo</a:t>
            </a:r>
            <a:endParaRPr sz="675" i="1">
              <a:solidFill>
                <a:srgbClr val="1C4587"/>
              </a:solidFill>
            </a:endParaRPr>
          </a:p>
        </p:txBody>
      </p:sp>
      <p:pic>
        <p:nvPicPr>
          <p:cNvPr id="2013" name="Google Shape;2013;g2a09cfbed26_5_0"/>
          <p:cNvPicPr preferRelativeResize="0"/>
          <p:nvPr/>
        </p:nvPicPr>
        <p:blipFill rotWithShape="1">
          <a:blip r:embed="rId4">
            <a:alphaModFix/>
          </a:blip>
          <a:srcRect/>
          <a:stretch/>
        </p:blipFill>
        <p:spPr>
          <a:xfrm>
            <a:off x="2771800" y="4839096"/>
            <a:ext cx="3600400" cy="252934"/>
          </a:xfrm>
          <a:prstGeom prst="rect">
            <a:avLst/>
          </a:prstGeom>
          <a:noFill/>
          <a:ln>
            <a:noFill/>
          </a:ln>
        </p:spPr>
      </p:pic>
      <p:grpSp>
        <p:nvGrpSpPr>
          <p:cNvPr id="2014" name="Google Shape;2014;g2a09cfbed26_5_0"/>
          <p:cNvGrpSpPr/>
          <p:nvPr/>
        </p:nvGrpSpPr>
        <p:grpSpPr>
          <a:xfrm>
            <a:off x="8362266" y="181"/>
            <a:ext cx="780821" cy="5143190"/>
            <a:chOff x="8388360" y="0"/>
            <a:chExt cx="780840" cy="5143319"/>
          </a:xfrm>
        </p:grpSpPr>
        <p:pic>
          <p:nvPicPr>
            <p:cNvPr id="2015" name="Google Shape;2015;g2a09cfbed26_5_0" descr="angoli-bianchi-bordino.eps"/>
            <p:cNvPicPr preferRelativeResize="0"/>
            <p:nvPr/>
          </p:nvPicPr>
          <p:blipFill rotWithShape="1">
            <a:blip r:embed="rId5">
              <a:alphaModFix/>
            </a:blip>
            <a:srcRect/>
            <a:stretch/>
          </p:blipFill>
          <p:spPr>
            <a:xfrm>
              <a:off x="8388360" y="0"/>
              <a:ext cx="780840" cy="5143319"/>
            </a:xfrm>
            <a:prstGeom prst="rect">
              <a:avLst/>
            </a:prstGeom>
            <a:noFill/>
            <a:ln>
              <a:noFill/>
            </a:ln>
          </p:spPr>
        </p:pic>
        <p:sp>
          <p:nvSpPr>
            <p:cNvPr id="2016" name="Google Shape;2016;g2a09cfbed26_5_0"/>
            <p:cNvSpPr/>
            <p:nvPr/>
          </p:nvSpPr>
          <p:spPr>
            <a:xfrm>
              <a:off x="8842680" y="4901400"/>
              <a:ext cx="315000" cy="138000"/>
            </a:xfrm>
            <a:prstGeom prst="rect">
              <a:avLst/>
            </a:prstGeom>
            <a:noFill/>
            <a:ln>
              <a:noFill/>
            </a:ln>
          </p:spPr>
          <p:txBody>
            <a:bodyPr spcFirstLastPara="1" wrap="square" lIns="68569" tIns="34275" rIns="68569" bIns="34275" anchor="t" anchorCtr="0">
              <a:noAutofit/>
            </a:bodyPr>
            <a:lstStyle/>
            <a:p>
              <a:pPr algn="ctr">
                <a:lnSpc>
                  <a:spcPct val="90000"/>
                </a:lnSpc>
                <a:buSzPts val="1200"/>
              </a:pPr>
              <a:fld id="{00000000-1234-1234-1234-123412341234}" type="slidenum">
                <a:rPr lang="it-IT" sz="900">
                  <a:solidFill>
                    <a:srgbClr val="0031A2"/>
                  </a:solidFill>
                </a:rPr>
                <a:pPr algn="ctr">
                  <a:lnSpc>
                    <a:spcPct val="90000"/>
                  </a:lnSpc>
                  <a:buSzPts val="1200"/>
                </a:pPr>
                <a:t>10</a:t>
              </a:fld>
              <a:endParaRPr sz="900"/>
            </a:p>
          </p:txBody>
        </p:sp>
        <p:pic>
          <p:nvPicPr>
            <p:cNvPr id="2017" name="Google Shape;2017;g2a09cfbed26_5_0"/>
            <p:cNvPicPr preferRelativeResize="0"/>
            <p:nvPr/>
          </p:nvPicPr>
          <p:blipFill rotWithShape="1">
            <a:blip r:embed="rId6">
              <a:alphaModFix/>
            </a:blip>
            <a:srcRect/>
            <a:stretch/>
          </p:blipFill>
          <p:spPr>
            <a:xfrm>
              <a:off x="8551080" y="103680"/>
              <a:ext cx="538560" cy="332640"/>
            </a:xfrm>
            <a:prstGeom prst="rect">
              <a:avLst/>
            </a:prstGeom>
            <a:noFill/>
            <a:ln>
              <a:noFill/>
            </a:ln>
          </p:spPr>
        </p:pic>
      </p:grpSp>
    </p:spTree>
    <p:extLst>
      <p:ext uri="{BB962C8B-B14F-4D97-AF65-F5344CB8AC3E}">
        <p14:creationId xmlns:p14="http://schemas.microsoft.com/office/powerpoint/2010/main" val="105556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sp>
        <p:nvSpPr>
          <p:cNvPr id="2022" name="Google Shape;2022;g2e70e51454c_0_583"/>
          <p:cNvSpPr txBox="1"/>
          <p:nvPr/>
        </p:nvSpPr>
        <p:spPr>
          <a:xfrm>
            <a:off x="4170825" y="1230300"/>
            <a:ext cx="4231350" cy="3589430"/>
          </a:xfrm>
          <a:prstGeom prst="rect">
            <a:avLst/>
          </a:prstGeom>
          <a:noFill/>
          <a:ln>
            <a:noFill/>
          </a:ln>
        </p:spPr>
        <p:txBody>
          <a:bodyPr spcFirstLastPara="1" wrap="square" lIns="45713" tIns="45713" rIns="45713" bIns="45713" anchor="t" anchorCtr="0">
            <a:spAutoFit/>
          </a:bodyPr>
          <a:lstStyle/>
          <a:p>
            <a:pPr algn="just">
              <a:lnSpc>
                <a:spcPct val="150000"/>
              </a:lnSpc>
              <a:buSzPts val="2000"/>
            </a:pPr>
            <a:r>
              <a:rPr lang="it-IT" sz="1500">
                <a:solidFill>
                  <a:schemeClr val="dk2"/>
                </a:solidFill>
              </a:rPr>
              <a:t>La </a:t>
            </a:r>
            <a:r>
              <a:rPr lang="it-IT" sz="1500" b="1">
                <a:solidFill>
                  <a:schemeClr val="dk2"/>
                </a:solidFill>
              </a:rPr>
              <a:t>soluzione sussidiaria ET </a:t>
            </a:r>
            <a:r>
              <a:rPr lang="it-IT" sz="1500">
                <a:solidFill>
                  <a:schemeClr val="dk2"/>
                </a:solidFill>
              </a:rPr>
              <a:t>è un applicativo sussidiario per consentire lo scambio di informazioni tra il Back-Office SUAP, il Catalogo SSU e gli Enti Terzi. </a:t>
            </a:r>
            <a:br>
              <a:rPr lang="it-IT" sz="1500">
                <a:solidFill>
                  <a:schemeClr val="dk2"/>
                </a:solidFill>
              </a:rPr>
            </a:br>
            <a:r>
              <a:rPr lang="it-IT" sz="1500">
                <a:solidFill>
                  <a:srgbClr val="434343"/>
                </a:solidFill>
              </a:rPr>
              <a:t>La </a:t>
            </a:r>
            <a:r>
              <a:rPr lang="it-IT" sz="1500" b="1">
                <a:solidFill>
                  <a:schemeClr val="dk2"/>
                </a:solidFill>
              </a:rPr>
              <a:t>SSET </a:t>
            </a:r>
            <a:r>
              <a:rPr lang="it-IT" sz="15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verrà </a:t>
            </a:r>
            <a:r>
              <a:rPr lang="it-IT" sz="1500">
                <a:solidFill>
                  <a:schemeClr val="dk1"/>
                </a:solidFill>
              </a:rPr>
              <a:t>data</a:t>
            </a:r>
            <a:r>
              <a:rPr lang="it-IT" sz="1500" b="1">
                <a:solidFill>
                  <a:srgbClr val="24509A"/>
                </a:solidFill>
              </a:rPr>
              <a:t> </a:t>
            </a:r>
            <a:r>
              <a:rPr lang="it-IT" sz="1500" b="1">
                <a:solidFill>
                  <a:schemeClr val="dk2"/>
                </a:solidFill>
              </a:rPr>
              <a:t>in sussidiarietà</a:t>
            </a:r>
            <a:r>
              <a:rPr lang="it-IT" sz="1500">
                <a:solidFill>
                  <a:schemeClr val="dk2"/>
                </a:solidFill>
              </a:rPr>
              <a:t> a tutti gli </a:t>
            </a:r>
            <a:r>
              <a:rPr lang="it-IT" sz="1500" b="1">
                <a:solidFill>
                  <a:schemeClr val="dk2"/>
                </a:solidFill>
              </a:rPr>
              <a:t>enti che non sono già dotati di una propria componente</a:t>
            </a:r>
            <a:r>
              <a:rPr lang="it-IT" sz="1500">
                <a:solidFill>
                  <a:srgbClr val="24509A"/>
                </a:solidFill>
              </a:rPr>
              <a:t> </a:t>
            </a:r>
            <a:r>
              <a:rPr lang="it-IT" sz="1500">
                <a:solidFill>
                  <a:srgbClr val="434343"/>
                </a:solidFill>
              </a:rPr>
              <a:t>di Back Office Enti Terzi </a:t>
            </a:r>
            <a:r>
              <a:rPr lang="it-IT" sz="1500">
                <a:solidFill>
                  <a:schemeClr val="dk1"/>
                </a:solidFill>
              </a:rPr>
              <a:t>o che</a:t>
            </a:r>
            <a:r>
              <a:rPr lang="it-IT" sz="1500" b="1">
                <a:solidFill>
                  <a:srgbClr val="24509A"/>
                </a:solidFill>
              </a:rPr>
              <a:t> </a:t>
            </a:r>
            <a:r>
              <a:rPr lang="it-IT" sz="1500" b="1">
                <a:solidFill>
                  <a:schemeClr val="dk2"/>
                </a:solidFill>
              </a:rPr>
              <a:t>scelgono di non dotarsi di una componente di Back Office Ente Terzo di mercato.</a:t>
            </a:r>
            <a:endParaRPr sz="1575" b="1">
              <a:solidFill>
                <a:schemeClr val="dk2"/>
              </a:solidFill>
              <a:latin typeface="Titillium Web"/>
              <a:ea typeface="Titillium Web"/>
              <a:cs typeface="Titillium Web"/>
              <a:sym typeface="Titillium Web"/>
            </a:endParaRPr>
          </a:p>
          <a:p>
            <a:pPr algn="just">
              <a:lnSpc>
                <a:spcPct val="150000"/>
              </a:lnSpc>
              <a:buSzPts val="2000"/>
            </a:pPr>
            <a:r>
              <a:rPr lang="it-IT" sz="1500" b="1">
                <a:solidFill>
                  <a:schemeClr val="dk2"/>
                </a:solidFill>
              </a:rPr>
              <a:t> </a:t>
            </a:r>
            <a:r>
              <a:rPr lang="it-IT" sz="1650" b="1">
                <a:solidFill>
                  <a:schemeClr val="dk2"/>
                </a:solidFill>
              </a:rPr>
              <a:t>   </a:t>
            </a:r>
            <a:r>
              <a:rPr lang="it-IT" sz="1275" b="1">
                <a:solidFill>
                  <a:schemeClr val="dk2"/>
                </a:solidFill>
              </a:rPr>
              <a:t>                 </a:t>
            </a:r>
            <a:endParaRPr sz="975">
              <a:solidFill>
                <a:schemeClr val="dk2"/>
              </a:solidFill>
            </a:endParaRPr>
          </a:p>
        </p:txBody>
      </p:sp>
      <p:grpSp>
        <p:nvGrpSpPr>
          <p:cNvPr id="2023" name="Google Shape;2023;g2e70e51454c_0_583"/>
          <p:cNvGrpSpPr/>
          <p:nvPr/>
        </p:nvGrpSpPr>
        <p:grpSpPr>
          <a:xfrm>
            <a:off x="8394056" y="0"/>
            <a:ext cx="781050" cy="5143500"/>
            <a:chOff x="8114930" y="0"/>
            <a:chExt cx="1041400" cy="6858000"/>
          </a:xfrm>
        </p:grpSpPr>
        <p:pic>
          <p:nvPicPr>
            <p:cNvPr id="2024" name="Google Shape;2024;g2e70e51454c_0_583"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sp>
          <p:nvSpPr>
            <p:cNvPr id="2025" name="Google Shape;2025;g2e70e51454c_0_583"/>
            <p:cNvSpPr txBox="1"/>
            <p:nvPr/>
          </p:nvSpPr>
          <p:spPr>
            <a:xfrm>
              <a:off x="8720675" y="6534999"/>
              <a:ext cx="420300" cy="184500"/>
            </a:xfrm>
            <a:prstGeom prst="rect">
              <a:avLst/>
            </a:prstGeom>
            <a:noFill/>
            <a:ln>
              <a:noFill/>
            </a:ln>
          </p:spPr>
          <p:txBody>
            <a:bodyPr spcFirstLastPara="1" wrap="square" lIns="91425" tIns="45694" rIns="91425" bIns="45694" anchor="t" anchorCtr="0">
              <a:noAutofit/>
            </a:bodyPr>
            <a:lstStyle/>
            <a:p>
              <a:pPr algn="ctr">
                <a:lnSpc>
                  <a:spcPct val="90000"/>
                </a:lnSpc>
                <a:buClr>
                  <a:srgbClr val="0031A2"/>
                </a:buClr>
                <a:buSzPts val="1200"/>
              </a:pPr>
              <a:fld id="{00000000-1234-1234-1234-123412341234}" type="slidenum">
                <a:rPr lang="it-IT" sz="900">
                  <a:solidFill>
                    <a:srgbClr val="0031A2"/>
                  </a:solidFill>
                </a:rPr>
                <a:pPr algn="ctr">
                  <a:lnSpc>
                    <a:spcPct val="90000"/>
                  </a:lnSpc>
                  <a:buClr>
                    <a:srgbClr val="0031A2"/>
                  </a:buClr>
                  <a:buSzPts val="1200"/>
                </a:pPr>
                <a:t>11</a:t>
              </a:fld>
              <a:endParaRPr sz="975">
                <a:solidFill>
                  <a:srgbClr val="0031A2"/>
                </a:solidFill>
              </a:endParaRPr>
            </a:p>
          </p:txBody>
        </p:sp>
        <p:pic>
          <p:nvPicPr>
            <p:cNvPr id="2026" name="Google Shape;2026;g2e70e51454c_0_583"/>
            <p:cNvPicPr preferRelativeResize="0"/>
            <p:nvPr/>
          </p:nvPicPr>
          <p:blipFill rotWithShape="1">
            <a:blip r:embed="rId4">
              <a:alphaModFix/>
            </a:blip>
            <a:srcRect/>
            <a:stretch/>
          </p:blipFill>
          <p:spPr>
            <a:xfrm>
              <a:off x="8331970" y="138479"/>
              <a:ext cx="718352" cy="443905"/>
            </a:xfrm>
            <a:prstGeom prst="rect">
              <a:avLst/>
            </a:prstGeom>
            <a:noFill/>
            <a:ln>
              <a:noFill/>
            </a:ln>
          </p:spPr>
        </p:pic>
      </p:grpSp>
      <p:pic>
        <p:nvPicPr>
          <p:cNvPr id="2027" name="Google Shape;2027;g2e70e51454c_0_583"/>
          <p:cNvPicPr preferRelativeResize="0"/>
          <p:nvPr/>
        </p:nvPicPr>
        <p:blipFill rotWithShape="1">
          <a:blip r:embed="rId5">
            <a:alphaModFix/>
          </a:blip>
          <a:srcRect/>
          <a:stretch/>
        </p:blipFill>
        <p:spPr>
          <a:xfrm>
            <a:off x="2771800" y="4839096"/>
            <a:ext cx="3600400" cy="252934"/>
          </a:xfrm>
          <a:prstGeom prst="rect">
            <a:avLst/>
          </a:prstGeom>
          <a:noFill/>
          <a:ln>
            <a:noFill/>
          </a:ln>
        </p:spPr>
      </p:pic>
      <p:sp>
        <p:nvSpPr>
          <p:cNvPr id="2028" name="Google Shape;2028;g2e70e51454c_0_583"/>
          <p:cNvSpPr/>
          <p:nvPr/>
        </p:nvSpPr>
        <p:spPr>
          <a:xfrm>
            <a:off x="323647" y="335888"/>
            <a:ext cx="8070525" cy="789075"/>
          </a:xfrm>
          <a:prstGeom prst="rect">
            <a:avLst/>
          </a:prstGeom>
          <a:noFill/>
          <a:ln>
            <a:noFill/>
          </a:ln>
        </p:spPr>
        <p:txBody>
          <a:bodyPr spcFirstLastPara="1" wrap="square" lIns="0" tIns="0" rIns="0" bIns="0" anchor="t" anchorCtr="0">
            <a:noAutofit/>
          </a:bodyPr>
          <a:lstStyle/>
          <a:p>
            <a:pPr>
              <a:buClr>
                <a:schemeClr val="dk1"/>
              </a:buClr>
              <a:buSzPts val="1100"/>
            </a:pPr>
            <a:r>
              <a:rPr lang="it-IT" sz="2250" b="1">
                <a:solidFill>
                  <a:srgbClr val="24509A"/>
                </a:solidFill>
              </a:rPr>
              <a:t>La Soluzione Sussidiaria Enti Terzi</a:t>
            </a:r>
            <a:endParaRPr sz="2250" b="1">
              <a:solidFill>
                <a:srgbClr val="24509A"/>
              </a:solidFill>
            </a:endParaRPr>
          </a:p>
          <a:p>
            <a:pPr>
              <a:buClr>
                <a:schemeClr val="dk1"/>
              </a:buClr>
              <a:buSzPts val="3200"/>
            </a:pPr>
            <a:r>
              <a:rPr lang="it-IT" sz="1500" b="1">
                <a:solidFill>
                  <a:srgbClr val="888888"/>
                </a:solidFill>
              </a:rPr>
              <a:t>Cos’è</a:t>
            </a:r>
            <a:endParaRPr sz="2250" b="1">
              <a:solidFill>
                <a:srgbClr val="24509A"/>
              </a:solidFill>
            </a:endParaRPr>
          </a:p>
          <a:p>
            <a:pPr>
              <a:buSzPts val="3200"/>
            </a:pPr>
            <a:endParaRPr sz="1500" b="1">
              <a:solidFill>
                <a:srgbClr val="888888"/>
              </a:solidFill>
            </a:endParaRPr>
          </a:p>
        </p:txBody>
      </p:sp>
      <p:pic>
        <p:nvPicPr>
          <p:cNvPr id="2029" name="Google Shape;2029;g2e70e51454c_0_583"/>
          <p:cNvPicPr preferRelativeResize="0"/>
          <p:nvPr/>
        </p:nvPicPr>
        <p:blipFill rotWithShape="1">
          <a:blip r:embed="rId6">
            <a:alphaModFix/>
          </a:blip>
          <a:srcRect/>
          <a:stretch/>
        </p:blipFill>
        <p:spPr>
          <a:xfrm>
            <a:off x="637163" y="1506788"/>
            <a:ext cx="2836069" cy="1935956"/>
          </a:xfrm>
          <a:prstGeom prst="rect">
            <a:avLst/>
          </a:prstGeom>
          <a:noFill/>
          <a:ln>
            <a:noFill/>
          </a:ln>
        </p:spPr>
      </p:pic>
    </p:spTree>
    <p:extLst>
      <p:ext uri="{BB962C8B-B14F-4D97-AF65-F5344CB8AC3E}">
        <p14:creationId xmlns:p14="http://schemas.microsoft.com/office/powerpoint/2010/main" val="245646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pic>
        <p:nvPicPr>
          <p:cNvPr id="2167" name="Google Shape;2167;g2dd84e2bc2e_0_0"/>
          <p:cNvPicPr preferRelativeResize="0"/>
          <p:nvPr/>
        </p:nvPicPr>
        <p:blipFill rotWithShape="1">
          <a:blip r:embed="rId3">
            <a:alphaModFix/>
          </a:blip>
          <a:srcRect/>
          <a:stretch/>
        </p:blipFill>
        <p:spPr>
          <a:xfrm>
            <a:off x="297281" y="1201262"/>
            <a:ext cx="3711375" cy="3092850"/>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313"/>
              </a:srgbClr>
            </a:outerShdw>
          </a:effectLst>
        </p:spPr>
      </p:pic>
      <p:sp>
        <p:nvSpPr>
          <p:cNvPr id="2168" name="Google Shape;2168;g2dd84e2bc2e_0_0"/>
          <p:cNvSpPr txBox="1"/>
          <p:nvPr/>
        </p:nvSpPr>
        <p:spPr>
          <a:xfrm>
            <a:off x="4435173" y="1371601"/>
            <a:ext cx="4061025" cy="1800463"/>
          </a:xfrm>
          <a:prstGeom prst="rect">
            <a:avLst/>
          </a:prstGeom>
          <a:noFill/>
          <a:ln>
            <a:noFill/>
          </a:ln>
        </p:spPr>
        <p:txBody>
          <a:bodyPr spcFirstLastPara="1" wrap="square" lIns="68569" tIns="34275" rIns="68569" bIns="34275" anchor="t" anchorCtr="0">
            <a:spAutoFit/>
          </a:bodyPr>
          <a:lstStyle/>
          <a:p>
            <a:pPr algn="just">
              <a:lnSpc>
                <a:spcPct val="150000"/>
              </a:lnSpc>
              <a:buSzPts val="2000"/>
            </a:pPr>
            <a:r>
              <a:rPr lang="it-IT" sz="1500" b="1">
                <a:solidFill>
                  <a:srgbClr val="24549F"/>
                </a:solidFill>
              </a:rPr>
              <a:t>Soggetti coinvolti</a:t>
            </a:r>
            <a:r>
              <a:rPr lang="it-IT" sz="1500">
                <a:solidFill>
                  <a:srgbClr val="434343"/>
                </a:solidFill>
              </a:rPr>
              <a:t> nel processo di adesione al servizio:</a:t>
            </a:r>
            <a:endParaRPr sz="1500">
              <a:solidFill>
                <a:srgbClr val="434343"/>
              </a:solidFill>
            </a:endParaRPr>
          </a:p>
          <a:p>
            <a:pPr marL="214313" indent="-214313" algn="just">
              <a:lnSpc>
                <a:spcPct val="150000"/>
              </a:lnSpc>
              <a:buClr>
                <a:srgbClr val="434343"/>
              </a:buClr>
              <a:buSzPts val="2000"/>
              <a:buFont typeface="Arial"/>
              <a:buChar char="•"/>
            </a:pPr>
            <a:r>
              <a:rPr lang="it-IT" sz="1500">
                <a:solidFill>
                  <a:srgbClr val="434343"/>
                </a:solidFill>
              </a:rPr>
              <a:t>Responsabile Transizione Digitale (RTD)</a:t>
            </a:r>
            <a:endParaRPr sz="1500">
              <a:solidFill>
                <a:srgbClr val="434343"/>
              </a:solidFill>
            </a:endParaRPr>
          </a:p>
          <a:p>
            <a:pPr marL="214313" indent="-214313" algn="just">
              <a:lnSpc>
                <a:spcPct val="150000"/>
              </a:lnSpc>
              <a:buClr>
                <a:srgbClr val="434343"/>
              </a:buClr>
              <a:buSzPts val="2000"/>
              <a:buFont typeface="Arial"/>
              <a:buChar char="•"/>
            </a:pPr>
            <a:r>
              <a:rPr lang="it-IT" sz="1500">
                <a:solidFill>
                  <a:srgbClr val="434343"/>
                </a:solidFill>
              </a:rPr>
              <a:t>Legale Rappresentante dell’Ente Terzo</a:t>
            </a:r>
            <a:endParaRPr sz="1500">
              <a:solidFill>
                <a:srgbClr val="434343"/>
              </a:solidFill>
            </a:endParaRPr>
          </a:p>
          <a:p>
            <a:pPr marL="214313" indent="-214313" algn="just">
              <a:lnSpc>
                <a:spcPct val="150000"/>
              </a:lnSpc>
              <a:buClr>
                <a:srgbClr val="0070C0"/>
              </a:buClr>
              <a:buSzPts val="2000"/>
              <a:buFont typeface="Arial"/>
              <a:buChar char="•"/>
            </a:pPr>
            <a:r>
              <a:rPr lang="it-IT" sz="1500">
                <a:solidFill>
                  <a:srgbClr val="434343"/>
                </a:solidFill>
              </a:rPr>
              <a:t>Amministratore del Sistema </a:t>
            </a:r>
            <a:r>
              <a:rPr lang="it-IT" sz="1500">
                <a:solidFill>
                  <a:srgbClr val="24509A"/>
                </a:solidFill>
              </a:rPr>
              <a:t> </a:t>
            </a:r>
            <a:endParaRPr sz="1500">
              <a:solidFill>
                <a:srgbClr val="0070C0"/>
              </a:solidFill>
            </a:endParaRPr>
          </a:p>
        </p:txBody>
      </p:sp>
      <p:sp>
        <p:nvSpPr>
          <p:cNvPr id="2169" name="Google Shape;2169;g2dd84e2bc2e_0_0"/>
          <p:cNvSpPr txBox="1"/>
          <p:nvPr/>
        </p:nvSpPr>
        <p:spPr>
          <a:xfrm>
            <a:off x="4435181" y="3461888"/>
            <a:ext cx="4061025" cy="761850"/>
          </a:xfrm>
          <a:prstGeom prst="rect">
            <a:avLst/>
          </a:prstGeom>
          <a:solidFill>
            <a:srgbClr val="2E5496"/>
          </a:solidFill>
          <a:ln>
            <a:noFill/>
          </a:ln>
        </p:spPr>
        <p:txBody>
          <a:bodyPr spcFirstLastPara="1" wrap="square" lIns="68569" tIns="34275" rIns="68569" bIns="34275" anchor="ctr" anchorCtr="0">
            <a:noAutofit/>
          </a:bodyPr>
          <a:lstStyle/>
          <a:p>
            <a:pPr algn="ctr">
              <a:buSzPts val="2000"/>
            </a:pPr>
            <a:r>
              <a:rPr lang="it-IT" sz="1500" b="1">
                <a:solidFill>
                  <a:schemeClr val="lt1"/>
                </a:solidFill>
                <a:latin typeface="Calibri"/>
                <a:ea typeface="Calibri"/>
                <a:cs typeface="Calibri"/>
                <a:sym typeface="Calibri"/>
              </a:rPr>
              <a:t>Prerequisito: </a:t>
            </a:r>
            <a:endParaRPr sz="1500" b="1">
              <a:solidFill>
                <a:schemeClr val="lt1"/>
              </a:solidFill>
              <a:latin typeface="Calibri"/>
              <a:ea typeface="Calibri"/>
              <a:cs typeface="Calibri"/>
              <a:sym typeface="Calibri"/>
            </a:endParaRPr>
          </a:p>
          <a:p>
            <a:pPr algn="just">
              <a:buSzPts val="2000"/>
            </a:pPr>
            <a:r>
              <a:rPr lang="it-IT" sz="1500" b="1">
                <a:solidFill>
                  <a:schemeClr val="lt1"/>
                </a:solidFill>
                <a:latin typeface="Calibri"/>
                <a:ea typeface="Calibri"/>
                <a:cs typeface="Calibri"/>
                <a:sym typeface="Calibri"/>
              </a:rPr>
              <a:t>Presenza del RTD  dell’Ente Terzo (obbligo normativo) e censimento dello stesso in IPA</a:t>
            </a:r>
            <a:endParaRPr sz="1500" b="1">
              <a:solidFill>
                <a:schemeClr val="lt1"/>
              </a:solidFill>
            </a:endParaRPr>
          </a:p>
        </p:txBody>
      </p:sp>
      <p:sp>
        <p:nvSpPr>
          <p:cNvPr id="2170" name="Google Shape;2170;g2dd84e2bc2e_0_0"/>
          <p:cNvSpPr/>
          <p:nvPr/>
        </p:nvSpPr>
        <p:spPr>
          <a:xfrm>
            <a:off x="323647" y="335888"/>
            <a:ext cx="8070525" cy="789075"/>
          </a:xfrm>
          <a:prstGeom prst="rect">
            <a:avLst/>
          </a:prstGeom>
          <a:noFill/>
          <a:ln>
            <a:noFill/>
          </a:ln>
        </p:spPr>
        <p:txBody>
          <a:bodyPr spcFirstLastPara="1" wrap="square" lIns="0" tIns="0" rIns="0" bIns="0" anchor="t" anchorCtr="0">
            <a:noAutofit/>
          </a:bodyPr>
          <a:lstStyle/>
          <a:p>
            <a:pPr>
              <a:buClr>
                <a:schemeClr val="dk1"/>
              </a:buClr>
              <a:buSzPts val="1100"/>
            </a:pPr>
            <a:r>
              <a:rPr lang="it-IT" sz="2250" b="1">
                <a:solidFill>
                  <a:srgbClr val="24509A"/>
                </a:solidFill>
              </a:rPr>
              <a:t>La Soluzione Sussidiaria Enti Terzi</a:t>
            </a:r>
            <a:endParaRPr sz="2250" b="1">
              <a:solidFill>
                <a:srgbClr val="24509A"/>
              </a:solidFill>
            </a:endParaRPr>
          </a:p>
          <a:p>
            <a:pPr>
              <a:buSzPts val="3200"/>
            </a:pPr>
            <a:r>
              <a:rPr lang="it-IT" sz="1500">
                <a:solidFill>
                  <a:srgbClr val="5B6770"/>
                </a:solidFill>
              </a:rPr>
              <a:t>I soggetti coinvolti</a:t>
            </a:r>
            <a:endParaRPr sz="1500" b="1">
              <a:solidFill>
                <a:srgbClr val="888888"/>
              </a:solidFill>
            </a:endParaRPr>
          </a:p>
          <a:p>
            <a:pPr>
              <a:buSzPts val="3200"/>
            </a:pPr>
            <a:endParaRPr sz="1500" b="1">
              <a:solidFill>
                <a:srgbClr val="888888"/>
              </a:solidFill>
            </a:endParaRPr>
          </a:p>
        </p:txBody>
      </p:sp>
      <p:pic>
        <p:nvPicPr>
          <p:cNvPr id="2171" name="Google Shape;2171;g2dd84e2bc2e_0_0"/>
          <p:cNvPicPr preferRelativeResize="0"/>
          <p:nvPr/>
        </p:nvPicPr>
        <p:blipFill rotWithShape="1">
          <a:blip r:embed="rId4">
            <a:alphaModFix/>
          </a:blip>
          <a:srcRect/>
          <a:stretch/>
        </p:blipFill>
        <p:spPr>
          <a:xfrm>
            <a:off x="2771800" y="4839096"/>
            <a:ext cx="3600400" cy="252934"/>
          </a:xfrm>
          <a:prstGeom prst="rect">
            <a:avLst/>
          </a:prstGeom>
          <a:noFill/>
          <a:ln>
            <a:noFill/>
          </a:ln>
        </p:spPr>
      </p:pic>
      <p:grpSp>
        <p:nvGrpSpPr>
          <p:cNvPr id="2172" name="Google Shape;2172;g2dd84e2bc2e_0_0"/>
          <p:cNvGrpSpPr/>
          <p:nvPr/>
        </p:nvGrpSpPr>
        <p:grpSpPr>
          <a:xfrm>
            <a:off x="8362266" y="181"/>
            <a:ext cx="780821" cy="5143190"/>
            <a:chOff x="8388360" y="0"/>
            <a:chExt cx="780840" cy="5143319"/>
          </a:xfrm>
        </p:grpSpPr>
        <p:pic>
          <p:nvPicPr>
            <p:cNvPr id="2173" name="Google Shape;2173;g2dd84e2bc2e_0_0" descr="angoli-bianchi-bordino.eps"/>
            <p:cNvPicPr preferRelativeResize="0"/>
            <p:nvPr/>
          </p:nvPicPr>
          <p:blipFill rotWithShape="1">
            <a:blip r:embed="rId5">
              <a:alphaModFix/>
            </a:blip>
            <a:srcRect/>
            <a:stretch/>
          </p:blipFill>
          <p:spPr>
            <a:xfrm>
              <a:off x="8388360" y="0"/>
              <a:ext cx="780840" cy="5143319"/>
            </a:xfrm>
            <a:prstGeom prst="rect">
              <a:avLst/>
            </a:prstGeom>
            <a:noFill/>
            <a:ln>
              <a:noFill/>
            </a:ln>
          </p:spPr>
        </p:pic>
        <p:sp>
          <p:nvSpPr>
            <p:cNvPr id="2174" name="Google Shape;2174;g2dd84e2bc2e_0_0"/>
            <p:cNvSpPr/>
            <p:nvPr/>
          </p:nvSpPr>
          <p:spPr>
            <a:xfrm>
              <a:off x="8842680" y="4901400"/>
              <a:ext cx="315000" cy="138000"/>
            </a:xfrm>
            <a:prstGeom prst="rect">
              <a:avLst/>
            </a:prstGeom>
            <a:noFill/>
            <a:ln>
              <a:noFill/>
            </a:ln>
          </p:spPr>
          <p:txBody>
            <a:bodyPr spcFirstLastPara="1" wrap="square" lIns="68569" tIns="34275" rIns="68569" bIns="34275" anchor="t" anchorCtr="0">
              <a:noAutofit/>
            </a:bodyPr>
            <a:lstStyle/>
            <a:p>
              <a:pPr algn="ctr">
                <a:lnSpc>
                  <a:spcPct val="90000"/>
                </a:lnSpc>
                <a:buSzPts val="1200"/>
              </a:pPr>
              <a:fld id="{00000000-1234-1234-1234-123412341234}" type="slidenum">
                <a:rPr lang="it-IT" sz="900">
                  <a:solidFill>
                    <a:srgbClr val="0031A2"/>
                  </a:solidFill>
                </a:rPr>
                <a:pPr algn="ctr">
                  <a:lnSpc>
                    <a:spcPct val="90000"/>
                  </a:lnSpc>
                  <a:buSzPts val="1200"/>
                </a:pPr>
                <a:t>12</a:t>
              </a:fld>
              <a:endParaRPr sz="900"/>
            </a:p>
          </p:txBody>
        </p:sp>
        <p:pic>
          <p:nvPicPr>
            <p:cNvPr id="2175" name="Google Shape;2175;g2dd84e2bc2e_0_0"/>
            <p:cNvPicPr preferRelativeResize="0"/>
            <p:nvPr/>
          </p:nvPicPr>
          <p:blipFill rotWithShape="1">
            <a:blip r:embed="rId6">
              <a:alphaModFix/>
            </a:blip>
            <a:srcRect/>
            <a:stretch/>
          </p:blipFill>
          <p:spPr>
            <a:xfrm>
              <a:off x="8551080" y="103680"/>
              <a:ext cx="538560" cy="332640"/>
            </a:xfrm>
            <a:prstGeom prst="rect">
              <a:avLst/>
            </a:prstGeom>
            <a:noFill/>
            <a:ln>
              <a:noFill/>
            </a:ln>
          </p:spPr>
        </p:pic>
      </p:grpSp>
    </p:spTree>
    <p:extLst>
      <p:ext uri="{BB962C8B-B14F-4D97-AF65-F5344CB8AC3E}">
        <p14:creationId xmlns:p14="http://schemas.microsoft.com/office/powerpoint/2010/main" val="413512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g2d2955d07a9_0_82"/>
          <p:cNvSpPr txBox="1"/>
          <p:nvPr/>
        </p:nvSpPr>
        <p:spPr>
          <a:xfrm>
            <a:off x="392438" y="1108275"/>
            <a:ext cx="2245050" cy="1246481"/>
          </a:xfrm>
          <a:prstGeom prst="rect">
            <a:avLst/>
          </a:prstGeom>
          <a:noFill/>
          <a:ln>
            <a:noFill/>
          </a:ln>
        </p:spPr>
        <p:txBody>
          <a:bodyPr spcFirstLastPara="1" wrap="square" lIns="45713" tIns="45713" rIns="45713" bIns="45713" anchor="t" anchorCtr="0">
            <a:spAutoFit/>
          </a:bodyPr>
          <a:lstStyle/>
          <a:p>
            <a:pPr algn="just">
              <a:buSzPts val="1800"/>
            </a:pPr>
            <a:r>
              <a:rPr lang="it-IT" sz="1500" b="1">
                <a:solidFill>
                  <a:schemeClr val="dk2"/>
                </a:solidFill>
              </a:rPr>
              <a:t>Ricezione </a:t>
            </a:r>
            <a:r>
              <a:rPr lang="it-IT" sz="1500">
                <a:solidFill>
                  <a:srgbClr val="434343"/>
                </a:solidFill>
              </a:rPr>
              <a:t>dell’istanza inoltrata dal Back Office SUAP e inoltro allo stesso della richiesta di integrazione </a:t>
            </a:r>
            <a:endParaRPr sz="1500">
              <a:solidFill>
                <a:srgbClr val="434343"/>
              </a:solidFill>
            </a:endParaRPr>
          </a:p>
        </p:txBody>
      </p:sp>
      <p:sp>
        <p:nvSpPr>
          <p:cNvPr id="2307" name="Google Shape;2307;g2d2955d07a9_0_82"/>
          <p:cNvSpPr txBox="1"/>
          <p:nvPr/>
        </p:nvSpPr>
        <p:spPr>
          <a:xfrm>
            <a:off x="3258047" y="1108275"/>
            <a:ext cx="2331900" cy="1246481"/>
          </a:xfrm>
          <a:prstGeom prst="rect">
            <a:avLst/>
          </a:prstGeom>
          <a:noFill/>
          <a:ln>
            <a:noFill/>
          </a:ln>
        </p:spPr>
        <p:txBody>
          <a:bodyPr spcFirstLastPara="1" wrap="square" lIns="45713" tIns="45713" rIns="45713" bIns="45713" anchor="t" anchorCtr="0">
            <a:spAutoFit/>
          </a:bodyPr>
          <a:lstStyle/>
          <a:p>
            <a:pPr algn="just">
              <a:buSzPts val="1800"/>
            </a:pPr>
            <a:r>
              <a:rPr lang="it-IT" sz="1500" b="1">
                <a:solidFill>
                  <a:schemeClr val="dk2"/>
                </a:solidFill>
              </a:rPr>
              <a:t>Richiesta e Ricezione</a:t>
            </a:r>
            <a:r>
              <a:rPr lang="it-IT" sz="1500">
                <a:solidFill>
                  <a:schemeClr val="dk2"/>
                </a:solidFill>
              </a:rPr>
              <a:t> delle </a:t>
            </a:r>
            <a:r>
              <a:rPr lang="it-IT" sz="1500" b="1">
                <a:solidFill>
                  <a:schemeClr val="dk2"/>
                </a:solidFill>
              </a:rPr>
              <a:t>integrazioni </a:t>
            </a:r>
            <a:r>
              <a:rPr lang="it-IT" sz="1500">
                <a:solidFill>
                  <a:srgbClr val="434343"/>
                </a:solidFill>
              </a:rPr>
              <a:t>dal Back Office SUAP e trasmissione di pareri</a:t>
            </a:r>
            <a:r>
              <a:rPr lang="it-IT" sz="1500" b="1">
                <a:solidFill>
                  <a:srgbClr val="434343"/>
                </a:solidFill>
              </a:rPr>
              <a:t> </a:t>
            </a:r>
            <a:r>
              <a:rPr lang="it-IT" sz="1500">
                <a:solidFill>
                  <a:srgbClr val="434343"/>
                </a:solidFill>
              </a:rPr>
              <a:t>al Back Office SUAP</a:t>
            </a:r>
            <a:endParaRPr sz="1500">
              <a:solidFill>
                <a:srgbClr val="434343"/>
              </a:solidFill>
            </a:endParaRPr>
          </a:p>
        </p:txBody>
      </p:sp>
      <p:sp>
        <p:nvSpPr>
          <p:cNvPr id="2308" name="Google Shape;2308;g2d2955d07a9_0_82"/>
          <p:cNvSpPr txBox="1"/>
          <p:nvPr/>
        </p:nvSpPr>
        <p:spPr>
          <a:xfrm>
            <a:off x="6121219" y="1108275"/>
            <a:ext cx="2745900" cy="1246481"/>
          </a:xfrm>
          <a:prstGeom prst="rect">
            <a:avLst/>
          </a:prstGeom>
          <a:noFill/>
          <a:ln>
            <a:noFill/>
          </a:ln>
        </p:spPr>
        <p:txBody>
          <a:bodyPr spcFirstLastPara="1" wrap="square" lIns="45713" tIns="45713" rIns="45713" bIns="45713" anchor="t" anchorCtr="0">
            <a:spAutoFit/>
          </a:bodyPr>
          <a:lstStyle/>
          <a:p>
            <a:pPr algn="just">
              <a:buSzPts val="1800"/>
            </a:pPr>
            <a:r>
              <a:rPr lang="it-IT" sz="1500">
                <a:solidFill>
                  <a:srgbClr val="434343"/>
                </a:solidFill>
              </a:rPr>
              <a:t>Ricezione della comunicazione dell’indizione della </a:t>
            </a:r>
            <a:r>
              <a:rPr lang="it-IT" sz="1500" b="1">
                <a:solidFill>
                  <a:schemeClr val="dk2"/>
                </a:solidFill>
              </a:rPr>
              <a:t>conferenza di servizi</a:t>
            </a:r>
            <a:r>
              <a:rPr lang="it-IT" sz="1500">
                <a:solidFill>
                  <a:schemeClr val="dk2"/>
                </a:solidFill>
              </a:rPr>
              <a:t> </a:t>
            </a:r>
            <a:r>
              <a:rPr lang="it-IT" sz="1500">
                <a:solidFill>
                  <a:srgbClr val="434343"/>
                </a:solidFill>
              </a:rPr>
              <a:t>ai sensi degli artt. 14 e ss. L. 241/90 o richiesta di indizione della stessa al SUAP</a:t>
            </a:r>
            <a:endParaRPr sz="1500">
              <a:solidFill>
                <a:srgbClr val="434343"/>
              </a:solidFill>
            </a:endParaRPr>
          </a:p>
        </p:txBody>
      </p:sp>
      <p:grpSp>
        <p:nvGrpSpPr>
          <p:cNvPr id="2309" name="Google Shape;2309;g2d2955d07a9_0_82"/>
          <p:cNvGrpSpPr/>
          <p:nvPr/>
        </p:nvGrpSpPr>
        <p:grpSpPr>
          <a:xfrm>
            <a:off x="751313" y="1886673"/>
            <a:ext cx="7215191" cy="2503160"/>
            <a:chOff x="797890" y="3128772"/>
            <a:chExt cx="10402524" cy="3172572"/>
          </a:xfrm>
        </p:grpSpPr>
        <p:sp>
          <p:nvSpPr>
            <p:cNvPr id="2310" name="Google Shape;2310;g2d2955d07a9_0_82"/>
            <p:cNvSpPr/>
            <p:nvPr/>
          </p:nvSpPr>
          <p:spPr>
            <a:xfrm>
              <a:off x="2031946" y="4542077"/>
              <a:ext cx="499110" cy="499110"/>
            </a:xfrm>
            <a:custGeom>
              <a:avLst/>
              <a:gdLst/>
              <a:ahLst/>
              <a:cxnLst/>
              <a:rect l="l" t="t" r="r" b="b"/>
              <a:pathLst>
                <a:path w="499110" h="499110" extrusionOk="0">
                  <a:moveTo>
                    <a:pt x="249944" y="0"/>
                  </a:moveTo>
                  <a:lnTo>
                    <a:pt x="205088" y="3935"/>
                  </a:lnTo>
                  <a:lnTo>
                    <a:pt x="162856" y="15446"/>
                  </a:lnTo>
                  <a:lnTo>
                    <a:pt x="123953" y="33828"/>
                  </a:lnTo>
                  <a:lnTo>
                    <a:pt x="89086" y="58378"/>
                  </a:lnTo>
                  <a:lnTo>
                    <a:pt x="58960" y="88392"/>
                  </a:lnTo>
                  <a:lnTo>
                    <a:pt x="34283" y="123167"/>
                  </a:lnTo>
                  <a:lnTo>
                    <a:pt x="15759" y="161999"/>
                  </a:lnTo>
                  <a:lnTo>
                    <a:pt x="4096" y="204184"/>
                  </a:lnTo>
                  <a:lnTo>
                    <a:pt x="0" y="249018"/>
                  </a:lnTo>
                  <a:lnTo>
                    <a:pt x="3936" y="293867"/>
                  </a:lnTo>
                  <a:lnTo>
                    <a:pt x="15448" y="336093"/>
                  </a:lnTo>
                  <a:lnTo>
                    <a:pt x="33833" y="374990"/>
                  </a:lnTo>
                  <a:lnTo>
                    <a:pt x="58387" y="409853"/>
                  </a:lnTo>
                  <a:lnTo>
                    <a:pt x="88407" y="439975"/>
                  </a:lnTo>
                  <a:lnTo>
                    <a:pt x="123187" y="464652"/>
                  </a:lnTo>
                  <a:lnTo>
                    <a:pt x="162025" y="483177"/>
                  </a:lnTo>
                  <a:lnTo>
                    <a:pt x="204217" y="494844"/>
                  </a:lnTo>
                  <a:lnTo>
                    <a:pt x="249059" y="498948"/>
                  </a:lnTo>
                  <a:lnTo>
                    <a:pt x="293915" y="495005"/>
                  </a:lnTo>
                  <a:lnTo>
                    <a:pt x="336148" y="483488"/>
                  </a:lnTo>
                  <a:lnTo>
                    <a:pt x="375051" y="465102"/>
                  </a:lnTo>
                  <a:lnTo>
                    <a:pt x="409920" y="440548"/>
                  </a:lnTo>
                  <a:lnTo>
                    <a:pt x="440048" y="410532"/>
                  </a:lnTo>
                  <a:lnTo>
                    <a:pt x="464728" y="375755"/>
                  </a:lnTo>
                  <a:lnTo>
                    <a:pt x="483256" y="336923"/>
                  </a:lnTo>
                  <a:lnTo>
                    <a:pt x="494925" y="294738"/>
                  </a:lnTo>
                  <a:lnTo>
                    <a:pt x="499030" y="249903"/>
                  </a:lnTo>
                  <a:lnTo>
                    <a:pt x="494979" y="203882"/>
                  </a:lnTo>
                  <a:lnTo>
                    <a:pt x="483381" y="161797"/>
                  </a:lnTo>
                  <a:lnTo>
                    <a:pt x="464941" y="123049"/>
                  </a:lnTo>
                  <a:lnTo>
                    <a:pt x="440359" y="88342"/>
                  </a:lnTo>
                  <a:lnTo>
                    <a:pt x="410340" y="58378"/>
                  </a:lnTo>
                  <a:lnTo>
                    <a:pt x="375586" y="33859"/>
                  </a:lnTo>
                  <a:lnTo>
                    <a:pt x="336800" y="15487"/>
                  </a:lnTo>
                  <a:lnTo>
                    <a:pt x="294685" y="3967"/>
                  </a:lnTo>
                  <a:lnTo>
                    <a:pt x="249944" y="0"/>
                  </a:lnTo>
                  <a:close/>
                </a:path>
              </a:pathLst>
            </a:custGeom>
            <a:solidFill>
              <a:srgbClr val="F1F1F1"/>
            </a:solidFill>
            <a:ln>
              <a:noFill/>
            </a:ln>
          </p:spPr>
          <p:txBody>
            <a:bodyPr spcFirstLastPara="1" wrap="square" lIns="0" tIns="0" rIns="0" bIns="0" anchor="t" anchorCtr="0">
              <a:noAutofit/>
            </a:bodyPr>
            <a:lstStyle/>
            <a:p>
              <a:pPr>
                <a:buSzPts val="900"/>
              </a:pPr>
              <a:endParaRPr sz="675"/>
            </a:p>
          </p:txBody>
        </p:sp>
        <p:sp>
          <p:nvSpPr>
            <p:cNvPr id="2311" name="Google Shape;2311;g2d2955d07a9_0_82"/>
            <p:cNvSpPr/>
            <p:nvPr/>
          </p:nvSpPr>
          <p:spPr>
            <a:xfrm>
              <a:off x="2641592" y="4634658"/>
              <a:ext cx="339725" cy="302895"/>
            </a:xfrm>
            <a:custGeom>
              <a:avLst/>
              <a:gdLst/>
              <a:ahLst/>
              <a:cxnLst/>
              <a:rect l="l" t="t" r="r" b="b"/>
              <a:pathLst>
                <a:path w="339725" h="302895" extrusionOk="0">
                  <a:moveTo>
                    <a:pt x="37814" y="0"/>
                  </a:moveTo>
                  <a:lnTo>
                    <a:pt x="24577" y="751"/>
                  </a:lnTo>
                  <a:lnTo>
                    <a:pt x="12674" y="6591"/>
                  </a:lnTo>
                  <a:lnTo>
                    <a:pt x="4228" y="16206"/>
                  </a:lnTo>
                  <a:lnTo>
                    <a:pt x="0" y="28286"/>
                  </a:lnTo>
                  <a:lnTo>
                    <a:pt x="751" y="41521"/>
                  </a:lnTo>
                  <a:lnTo>
                    <a:pt x="4101" y="49668"/>
                  </a:lnTo>
                  <a:lnTo>
                    <a:pt x="9364" y="56556"/>
                  </a:lnTo>
                  <a:lnTo>
                    <a:pt x="16218" y="61862"/>
                  </a:lnTo>
                  <a:lnTo>
                    <a:pt x="24342" y="65264"/>
                  </a:lnTo>
                  <a:lnTo>
                    <a:pt x="175262" y="246255"/>
                  </a:lnTo>
                  <a:lnTo>
                    <a:pt x="304648" y="302750"/>
                  </a:lnTo>
                  <a:lnTo>
                    <a:pt x="339722" y="235763"/>
                  </a:lnTo>
                  <a:lnTo>
                    <a:pt x="305410" y="206608"/>
                  </a:lnTo>
                  <a:lnTo>
                    <a:pt x="260591" y="179500"/>
                  </a:lnTo>
                  <a:lnTo>
                    <a:pt x="221670" y="159514"/>
                  </a:lnTo>
                  <a:lnTo>
                    <a:pt x="205050" y="151725"/>
                  </a:lnTo>
                  <a:lnTo>
                    <a:pt x="65353" y="24573"/>
                  </a:lnTo>
                  <a:lnTo>
                    <a:pt x="59513" y="12672"/>
                  </a:lnTo>
                  <a:lnTo>
                    <a:pt x="49896" y="4227"/>
                  </a:lnTo>
                  <a:lnTo>
                    <a:pt x="37814" y="0"/>
                  </a:lnTo>
                  <a:close/>
                </a:path>
              </a:pathLst>
            </a:custGeom>
            <a:solidFill>
              <a:srgbClr val="9E606A"/>
            </a:solidFill>
            <a:ln>
              <a:noFill/>
            </a:ln>
          </p:spPr>
          <p:txBody>
            <a:bodyPr spcFirstLastPara="1" wrap="square" lIns="0" tIns="0" rIns="0" bIns="0" anchor="t" anchorCtr="0">
              <a:noAutofit/>
            </a:bodyPr>
            <a:lstStyle/>
            <a:p>
              <a:pPr>
                <a:buSzPts val="900"/>
              </a:pPr>
              <a:endParaRPr sz="675"/>
            </a:p>
          </p:txBody>
        </p:sp>
        <p:pic>
          <p:nvPicPr>
            <p:cNvPr id="2312" name="Google Shape;2312;g2d2955d07a9_0_82"/>
            <p:cNvPicPr preferRelativeResize="0"/>
            <p:nvPr/>
          </p:nvPicPr>
          <p:blipFill rotWithShape="1">
            <a:blip r:embed="rId3">
              <a:alphaModFix/>
            </a:blip>
            <a:srcRect/>
            <a:stretch/>
          </p:blipFill>
          <p:spPr>
            <a:xfrm>
              <a:off x="2929237" y="4823199"/>
              <a:ext cx="199508" cy="133325"/>
            </a:xfrm>
            <a:prstGeom prst="rect">
              <a:avLst/>
            </a:prstGeom>
            <a:noFill/>
            <a:ln>
              <a:noFill/>
            </a:ln>
          </p:spPr>
        </p:pic>
        <p:sp>
          <p:nvSpPr>
            <p:cNvPr id="2313" name="Google Shape;2313;g2d2955d07a9_0_82"/>
            <p:cNvSpPr/>
            <p:nvPr/>
          </p:nvSpPr>
          <p:spPr>
            <a:xfrm>
              <a:off x="2323396" y="4638873"/>
              <a:ext cx="499110" cy="499110"/>
            </a:xfrm>
            <a:custGeom>
              <a:avLst/>
              <a:gdLst/>
              <a:ahLst/>
              <a:cxnLst/>
              <a:rect l="l" t="t" r="r" b="b"/>
              <a:pathLst>
                <a:path w="499110" h="499110" extrusionOk="0">
                  <a:moveTo>
                    <a:pt x="249528" y="0"/>
                  </a:moveTo>
                  <a:lnTo>
                    <a:pt x="204678" y="4020"/>
                  </a:lnTo>
                  <a:lnTo>
                    <a:pt x="162465" y="15610"/>
                  </a:lnTo>
                  <a:lnTo>
                    <a:pt x="123592" y="34065"/>
                  </a:lnTo>
                  <a:lnTo>
                    <a:pt x="88766" y="58680"/>
                  </a:lnTo>
                  <a:lnTo>
                    <a:pt x="58690" y="88751"/>
                  </a:lnTo>
                  <a:lnTo>
                    <a:pt x="34071" y="123572"/>
                  </a:lnTo>
                  <a:lnTo>
                    <a:pt x="15612" y="162438"/>
                  </a:lnTo>
                  <a:lnTo>
                    <a:pt x="4020" y="204645"/>
                  </a:lnTo>
                  <a:lnTo>
                    <a:pt x="0" y="249487"/>
                  </a:lnTo>
                  <a:lnTo>
                    <a:pt x="4020" y="294328"/>
                  </a:lnTo>
                  <a:lnTo>
                    <a:pt x="15612" y="336532"/>
                  </a:lnTo>
                  <a:lnTo>
                    <a:pt x="34071" y="375395"/>
                  </a:lnTo>
                  <a:lnTo>
                    <a:pt x="58690" y="410212"/>
                  </a:lnTo>
                  <a:lnTo>
                    <a:pt x="88766" y="440278"/>
                  </a:lnTo>
                  <a:lnTo>
                    <a:pt x="123592" y="464889"/>
                  </a:lnTo>
                  <a:lnTo>
                    <a:pt x="162465" y="483341"/>
                  </a:lnTo>
                  <a:lnTo>
                    <a:pt x="204678" y="494929"/>
                  </a:lnTo>
                  <a:lnTo>
                    <a:pt x="249528" y="498948"/>
                  </a:lnTo>
                  <a:lnTo>
                    <a:pt x="294377" y="494929"/>
                  </a:lnTo>
                  <a:lnTo>
                    <a:pt x="336590" y="483341"/>
                  </a:lnTo>
                  <a:lnTo>
                    <a:pt x="375463" y="464889"/>
                  </a:lnTo>
                  <a:lnTo>
                    <a:pt x="410290" y="440278"/>
                  </a:lnTo>
                  <a:lnTo>
                    <a:pt x="440365" y="410212"/>
                  </a:lnTo>
                  <a:lnTo>
                    <a:pt x="464985" y="375395"/>
                  </a:lnTo>
                  <a:lnTo>
                    <a:pt x="483443" y="336532"/>
                  </a:lnTo>
                  <a:lnTo>
                    <a:pt x="495035" y="294328"/>
                  </a:lnTo>
                  <a:lnTo>
                    <a:pt x="499056" y="249487"/>
                  </a:lnTo>
                  <a:lnTo>
                    <a:pt x="495035" y="204645"/>
                  </a:lnTo>
                  <a:lnTo>
                    <a:pt x="483443" y="162438"/>
                  </a:lnTo>
                  <a:lnTo>
                    <a:pt x="464985" y="123572"/>
                  </a:lnTo>
                  <a:lnTo>
                    <a:pt x="440365" y="88751"/>
                  </a:lnTo>
                  <a:lnTo>
                    <a:pt x="410290" y="58680"/>
                  </a:lnTo>
                  <a:lnTo>
                    <a:pt x="375463" y="34065"/>
                  </a:lnTo>
                  <a:lnTo>
                    <a:pt x="336590" y="15610"/>
                  </a:lnTo>
                  <a:lnTo>
                    <a:pt x="294377" y="4020"/>
                  </a:lnTo>
                  <a:lnTo>
                    <a:pt x="249528" y="0"/>
                  </a:lnTo>
                  <a:close/>
                </a:path>
              </a:pathLst>
            </a:custGeom>
            <a:solidFill>
              <a:srgbClr val="FFFFFF"/>
            </a:solidFill>
            <a:ln>
              <a:noFill/>
            </a:ln>
          </p:spPr>
          <p:txBody>
            <a:bodyPr spcFirstLastPara="1" wrap="square" lIns="0" tIns="0" rIns="0" bIns="0" anchor="t" anchorCtr="0">
              <a:noAutofit/>
            </a:bodyPr>
            <a:lstStyle/>
            <a:p>
              <a:pPr>
                <a:buSzPts val="900"/>
              </a:pPr>
              <a:endParaRPr sz="675"/>
            </a:p>
          </p:txBody>
        </p:sp>
        <p:pic>
          <p:nvPicPr>
            <p:cNvPr id="2314" name="Google Shape;2314;g2d2955d07a9_0_82"/>
            <p:cNvPicPr preferRelativeResize="0"/>
            <p:nvPr/>
          </p:nvPicPr>
          <p:blipFill rotWithShape="1">
            <a:blip r:embed="rId4">
              <a:alphaModFix/>
            </a:blip>
            <a:srcRect/>
            <a:stretch/>
          </p:blipFill>
          <p:spPr>
            <a:xfrm>
              <a:off x="2446288" y="4729576"/>
              <a:ext cx="222875" cy="182047"/>
            </a:xfrm>
            <a:prstGeom prst="rect">
              <a:avLst/>
            </a:prstGeom>
            <a:noFill/>
            <a:ln>
              <a:noFill/>
            </a:ln>
          </p:spPr>
        </p:pic>
        <p:sp>
          <p:nvSpPr>
            <p:cNvPr id="2315" name="Google Shape;2315;g2d2955d07a9_0_82"/>
            <p:cNvSpPr/>
            <p:nvPr/>
          </p:nvSpPr>
          <p:spPr>
            <a:xfrm>
              <a:off x="2417838" y="4948864"/>
              <a:ext cx="349250" cy="189864"/>
            </a:xfrm>
            <a:custGeom>
              <a:avLst/>
              <a:gdLst/>
              <a:ahLst/>
              <a:cxnLst/>
              <a:rect l="l" t="t" r="r" b="b"/>
              <a:pathLst>
                <a:path w="349250" h="189864" extrusionOk="0">
                  <a:moveTo>
                    <a:pt x="208204" y="0"/>
                  </a:moveTo>
                  <a:lnTo>
                    <a:pt x="195291" y="1346"/>
                  </a:lnTo>
                  <a:lnTo>
                    <a:pt x="122043" y="4608"/>
                  </a:lnTo>
                  <a:lnTo>
                    <a:pt x="89572" y="32621"/>
                  </a:lnTo>
                  <a:lnTo>
                    <a:pt x="43494" y="44606"/>
                  </a:lnTo>
                  <a:lnTo>
                    <a:pt x="0" y="130614"/>
                  </a:lnTo>
                  <a:lnTo>
                    <a:pt x="41095" y="159081"/>
                  </a:lnTo>
                  <a:lnTo>
                    <a:pt x="85663" y="178315"/>
                  </a:lnTo>
                  <a:lnTo>
                    <a:pt x="132331" y="188417"/>
                  </a:lnTo>
                  <a:lnTo>
                    <a:pt x="179725" y="189484"/>
                  </a:lnTo>
                  <a:lnTo>
                    <a:pt x="226472" y="181616"/>
                  </a:lnTo>
                  <a:lnTo>
                    <a:pt x="271198" y="164911"/>
                  </a:lnTo>
                  <a:lnTo>
                    <a:pt x="312532" y="139468"/>
                  </a:lnTo>
                  <a:lnTo>
                    <a:pt x="349099" y="105387"/>
                  </a:lnTo>
                  <a:lnTo>
                    <a:pt x="336549" y="70370"/>
                  </a:lnTo>
                  <a:lnTo>
                    <a:pt x="299130" y="36326"/>
                  </a:lnTo>
                  <a:lnTo>
                    <a:pt x="261193" y="31866"/>
                  </a:lnTo>
                  <a:lnTo>
                    <a:pt x="208204" y="0"/>
                  </a:lnTo>
                  <a:close/>
                </a:path>
              </a:pathLst>
            </a:custGeom>
            <a:solidFill>
              <a:srgbClr val="177CC5"/>
            </a:solidFill>
            <a:ln>
              <a:noFill/>
            </a:ln>
          </p:spPr>
          <p:txBody>
            <a:bodyPr spcFirstLastPara="1" wrap="square" lIns="0" tIns="0" rIns="0" bIns="0" anchor="t" anchorCtr="0">
              <a:noAutofit/>
            </a:bodyPr>
            <a:lstStyle/>
            <a:p>
              <a:pPr>
                <a:buSzPts val="900"/>
              </a:pPr>
              <a:endParaRPr sz="675"/>
            </a:p>
          </p:txBody>
        </p:sp>
        <p:sp>
          <p:nvSpPr>
            <p:cNvPr id="2316" name="Google Shape;2316;g2d2955d07a9_0_82"/>
            <p:cNvSpPr/>
            <p:nvPr/>
          </p:nvSpPr>
          <p:spPr>
            <a:xfrm>
              <a:off x="797890" y="4438446"/>
              <a:ext cx="1900555" cy="1848485"/>
            </a:xfrm>
            <a:custGeom>
              <a:avLst/>
              <a:gdLst/>
              <a:ahLst/>
              <a:cxnLst/>
              <a:rect l="l" t="t" r="r" b="b"/>
              <a:pathLst>
                <a:path w="1900555" h="1848485" extrusionOk="0">
                  <a:moveTo>
                    <a:pt x="284327" y="271449"/>
                  </a:moveTo>
                  <a:lnTo>
                    <a:pt x="279019" y="223405"/>
                  </a:lnTo>
                  <a:lnTo>
                    <a:pt x="265620" y="177139"/>
                  </a:lnTo>
                  <a:lnTo>
                    <a:pt x="244436" y="133692"/>
                  </a:lnTo>
                  <a:lnTo>
                    <a:pt x="215773" y="94107"/>
                  </a:lnTo>
                  <a:lnTo>
                    <a:pt x="178447" y="59156"/>
                  </a:lnTo>
                  <a:lnTo>
                    <a:pt x="164617" y="49123"/>
                  </a:lnTo>
                  <a:lnTo>
                    <a:pt x="155422" y="73571"/>
                  </a:lnTo>
                  <a:lnTo>
                    <a:pt x="137160" y="115582"/>
                  </a:lnTo>
                  <a:lnTo>
                    <a:pt x="130962" y="29362"/>
                  </a:lnTo>
                  <a:lnTo>
                    <a:pt x="67271" y="6680"/>
                  </a:lnTo>
                  <a:lnTo>
                    <a:pt x="0" y="0"/>
                  </a:lnTo>
                  <a:lnTo>
                    <a:pt x="30988" y="34886"/>
                  </a:lnTo>
                  <a:lnTo>
                    <a:pt x="51092" y="77736"/>
                  </a:lnTo>
                  <a:lnTo>
                    <a:pt x="81407" y="171907"/>
                  </a:lnTo>
                  <a:lnTo>
                    <a:pt x="102971" y="215506"/>
                  </a:lnTo>
                  <a:lnTo>
                    <a:pt x="157086" y="266827"/>
                  </a:lnTo>
                  <a:lnTo>
                    <a:pt x="228092" y="289648"/>
                  </a:lnTo>
                  <a:lnTo>
                    <a:pt x="281241" y="320217"/>
                  </a:lnTo>
                  <a:lnTo>
                    <a:pt x="284327" y="271449"/>
                  </a:lnTo>
                  <a:close/>
                </a:path>
                <a:path w="1900555" h="1848485" extrusionOk="0">
                  <a:moveTo>
                    <a:pt x="1900301" y="1799653"/>
                  </a:moveTo>
                  <a:lnTo>
                    <a:pt x="1894992" y="1751609"/>
                  </a:lnTo>
                  <a:lnTo>
                    <a:pt x="1881593" y="1705343"/>
                  </a:lnTo>
                  <a:lnTo>
                    <a:pt x="1860410" y="1661909"/>
                  </a:lnTo>
                  <a:lnTo>
                    <a:pt x="1831746" y="1622323"/>
                  </a:lnTo>
                  <a:lnTo>
                    <a:pt x="1794421" y="1587360"/>
                  </a:lnTo>
                  <a:lnTo>
                    <a:pt x="1780603" y="1577340"/>
                  </a:lnTo>
                  <a:lnTo>
                    <a:pt x="1771396" y="1601787"/>
                  </a:lnTo>
                  <a:lnTo>
                    <a:pt x="1753133" y="1643786"/>
                  </a:lnTo>
                  <a:lnTo>
                    <a:pt x="1746935" y="1557578"/>
                  </a:lnTo>
                  <a:lnTo>
                    <a:pt x="1683258" y="1534896"/>
                  </a:lnTo>
                  <a:lnTo>
                    <a:pt x="1615986" y="1528216"/>
                  </a:lnTo>
                  <a:lnTo>
                    <a:pt x="1646961" y="1563103"/>
                  </a:lnTo>
                  <a:lnTo>
                    <a:pt x="1667078" y="1605953"/>
                  </a:lnTo>
                  <a:lnTo>
                    <a:pt x="1697380" y="1700110"/>
                  </a:lnTo>
                  <a:lnTo>
                    <a:pt x="1718945" y="1743710"/>
                  </a:lnTo>
                  <a:lnTo>
                    <a:pt x="1773047" y="1795043"/>
                  </a:lnTo>
                  <a:lnTo>
                    <a:pt x="1844052" y="1817852"/>
                  </a:lnTo>
                  <a:lnTo>
                    <a:pt x="1897227" y="1848421"/>
                  </a:lnTo>
                  <a:lnTo>
                    <a:pt x="1900301" y="1799653"/>
                  </a:lnTo>
                  <a:close/>
                </a:path>
              </a:pathLst>
            </a:custGeom>
            <a:solidFill>
              <a:srgbClr val="F1F1F1"/>
            </a:solidFill>
            <a:ln>
              <a:noFill/>
            </a:ln>
          </p:spPr>
          <p:txBody>
            <a:bodyPr spcFirstLastPara="1" wrap="square" lIns="0" tIns="0" rIns="0" bIns="0" anchor="t" anchorCtr="0">
              <a:noAutofit/>
            </a:bodyPr>
            <a:lstStyle/>
            <a:p>
              <a:pPr>
                <a:buSzPts val="900"/>
              </a:pPr>
              <a:endParaRPr sz="675"/>
            </a:p>
          </p:txBody>
        </p:sp>
        <p:pic>
          <p:nvPicPr>
            <p:cNvPr id="2317" name="Google Shape;2317;g2d2955d07a9_0_82"/>
            <p:cNvPicPr preferRelativeResize="0"/>
            <p:nvPr/>
          </p:nvPicPr>
          <p:blipFill rotWithShape="1">
            <a:blip r:embed="rId5">
              <a:alphaModFix/>
            </a:blip>
            <a:srcRect/>
            <a:stretch/>
          </p:blipFill>
          <p:spPr>
            <a:xfrm>
              <a:off x="2660440" y="6097828"/>
              <a:ext cx="133682" cy="200062"/>
            </a:xfrm>
            <a:prstGeom prst="rect">
              <a:avLst/>
            </a:prstGeom>
            <a:noFill/>
            <a:ln>
              <a:noFill/>
            </a:ln>
          </p:spPr>
        </p:pic>
        <p:pic>
          <p:nvPicPr>
            <p:cNvPr id="2318" name="Google Shape;2318;g2d2955d07a9_0_82"/>
            <p:cNvPicPr preferRelativeResize="0"/>
            <p:nvPr/>
          </p:nvPicPr>
          <p:blipFill rotWithShape="1">
            <a:blip r:embed="rId6">
              <a:alphaModFix/>
            </a:blip>
            <a:srcRect/>
            <a:stretch/>
          </p:blipFill>
          <p:spPr>
            <a:xfrm>
              <a:off x="3025814" y="6097828"/>
              <a:ext cx="133682" cy="200062"/>
            </a:xfrm>
            <a:prstGeom prst="rect">
              <a:avLst/>
            </a:prstGeom>
            <a:noFill/>
            <a:ln>
              <a:noFill/>
            </a:ln>
          </p:spPr>
        </p:pic>
        <p:sp>
          <p:nvSpPr>
            <p:cNvPr id="2319" name="Google Shape;2319;g2d2955d07a9_0_82"/>
            <p:cNvSpPr/>
            <p:nvPr/>
          </p:nvSpPr>
          <p:spPr>
            <a:xfrm>
              <a:off x="2683952" y="5393721"/>
              <a:ext cx="476885" cy="793114"/>
            </a:xfrm>
            <a:custGeom>
              <a:avLst/>
              <a:gdLst/>
              <a:ahLst/>
              <a:cxnLst/>
              <a:rect l="l" t="t" r="r" b="b"/>
              <a:pathLst>
                <a:path w="476885" h="793114" extrusionOk="0">
                  <a:moveTo>
                    <a:pt x="127007" y="0"/>
                  </a:moveTo>
                  <a:lnTo>
                    <a:pt x="57573" y="8270"/>
                  </a:lnTo>
                  <a:lnTo>
                    <a:pt x="35130" y="111544"/>
                  </a:lnTo>
                  <a:lnTo>
                    <a:pt x="21883" y="319608"/>
                  </a:lnTo>
                  <a:lnTo>
                    <a:pt x="15584" y="523992"/>
                  </a:lnTo>
                  <a:lnTo>
                    <a:pt x="13984" y="616224"/>
                  </a:lnTo>
                  <a:lnTo>
                    <a:pt x="14531" y="639375"/>
                  </a:lnTo>
                  <a:lnTo>
                    <a:pt x="15829" y="657590"/>
                  </a:lnTo>
                  <a:lnTo>
                    <a:pt x="19989" y="681047"/>
                  </a:lnTo>
                  <a:lnTo>
                    <a:pt x="18355" y="694666"/>
                  </a:lnTo>
                  <a:lnTo>
                    <a:pt x="13455" y="709919"/>
                  </a:lnTo>
                  <a:lnTo>
                    <a:pt x="0" y="735319"/>
                  </a:lnTo>
                  <a:lnTo>
                    <a:pt x="2280" y="739337"/>
                  </a:lnTo>
                  <a:lnTo>
                    <a:pt x="9871" y="741720"/>
                  </a:lnTo>
                  <a:lnTo>
                    <a:pt x="20520" y="746964"/>
                  </a:lnTo>
                  <a:lnTo>
                    <a:pt x="27640" y="758709"/>
                  </a:lnTo>
                  <a:lnTo>
                    <a:pt x="28429" y="773928"/>
                  </a:lnTo>
                  <a:lnTo>
                    <a:pt x="26356" y="787104"/>
                  </a:lnTo>
                  <a:lnTo>
                    <a:pt x="24894" y="792722"/>
                  </a:lnTo>
                  <a:lnTo>
                    <a:pt x="105536" y="792722"/>
                  </a:lnTo>
                  <a:lnTo>
                    <a:pt x="111962" y="741242"/>
                  </a:lnTo>
                  <a:lnTo>
                    <a:pt x="114233" y="729531"/>
                  </a:lnTo>
                  <a:lnTo>
                    <a:pt x="117881" y="678324"/>
                  </a:lnTo>
                  <a:lnTo>
                    <a:pt x="131678" y="413573"/>
                  </a:lnTo>
                  <a:lnTo>
                    <a:pt x="225392" y="130293"/>
                  </a:lnTo>
                  <a:lnTo>
                    <a:pt x="379696" y="669819"/>
                  </a:lnTo>
                  <a:lnTo>
                    <a:pt x="378880" y="676151"/>
                  </a:lnTo>
                  <a:lnTo>
                    <a:pt x="378063" y="691063"/>
                  </a:lnTo>
                  <a:lnTo>
                    <a:pt x="379696" y="708426"/>
                  </a:lnTo>
                  <a:lnTo>
                    <a:pt x="386232" y="722111"/>
                  </a:lnTo>
                  <a:lnTo>
                    <a:pt x="393447" y="734097"/>
                  </a:lnTo>
                  <a:lnTo>
                    <a:pt x="396576" y="747717"/>
                  </a:lnTo>
                  <a:lnTo>
                    <a:pt x="397254" y="758884"/>
                  </a:lnTo>
                  <a:lnTo>
                    <a:pt x="397116" y="763514"/>
                  </a:lnTo>
                  <a:lnTo>
                    <a:pt x="476664" y="769176"/>
                  </a:lnTo>
                  <a:lnTo>
                    <a:pt x="475100" y="767440"/>
                  </a:lnTo>
                  <a:lnTo>
                    <a:pt x="472309" y="760189"/>
                  </a:lnTo>
                  <a:lnTo>
                    <a:pt x="471150" y="744359"/>
                  </a:lnTo>
                  <a:lnTo>
                    <a:pt x="474477" y="716884"/>
                  </a:lnTo>
                  <a:lnTo>
                    <a:pt x="472270" y="638610"/>
                  </a:lnTo>
                  <a:lnTo>
                    <a:pt x="458909" y="511022"/>
                  </a:lnTo>
                  <a:lnTo>
                    <a:pt x="443913" y="392014"/>
                  </a:lnTo>
                  <a:lnTo>
                    <a:pt x="436799" y="339479"/>
                  </a:lnTo>
                  <a:lnTo>
                    <a:pt x="401907" y="8270"/>
                  </a:lnTo>
                  <a:lnTo>
                    <a:pt x="353316" y="5513"/>
                  </a:lnTo>
                  <a:lnTo>
                    <a:pt x="243635" y="918"/>
                  </a:lnTo>
                  <a:lnTo>
                    <a:pt x="127007" y="0"/>
                  </a:lnTo>
                  <a:close/>
                </a:path>
              </a:pathLst>
            </a:custGeom>
            <a:solidFill>
              <a:srgbClr val="2E2D41"/>
            </a:solidFill>
            <a:ln>
              <a:noFill/>
            </a:ln>
          </p:spPr>
          <p:txBody>
            <a:bodyPr spcFirstLastPara="1" wrap="square" lIns="0" tIns="0" rIns="0" bIns="0" anchor="t" anchorCtr="0">
              <a:noAutofit/>
            </a:bodyPr>
            <a:lstStyle/>
            <a:p>
              <a:pPr>
                <a:buSzPts val="900"/>
              </a:pPr>
              <a:endParaRPr sz="675"/>
            </a:p>
          </p:txBody>
        </p:sp>
        <p:pic>
          <p:nvPicPr>
            <p:cNvPr id="2320" name="Google Shape;2320;g2d2955d07a9_0_82"/>
            <p:cNvPicPr preferRelativeResize="0"/>
            <p:nvPr/>
          </p:nvPicPr>
          <p:blipFill rotWithShape="1">
            <a:blip r:embed="rId7">
              <a:alphaModFix/>
            </a:blip>
            <a:srcRect/>
            <a:stretch/>
          </p:blipFill>
          <p:spPr>
            <a:xfrm>
              <a:off x="2834977" y="4559884"/>
              <a:ext cx="171516" cy="171514"/>
            </a:xfrm>
            <a:prstGeom prst="rect">
              <a:avLst/>
            </a:prstGeom>
            <a:noFill/>
            <a:ln>
              <a:noFill/>
            </a:ln>
          </p:spPr>
        </p:pic>
        <p:sp>
          <p:nvSpPr>
            <p:cNvPr id="2321" name="Google Shape;2321;g2d2955d07a9_0_82"/>
            <p:cNvSpPr/>
            <p:nvPr/>
          </p:nvSpPr>
          <p:spPr>
            <a:xfrm>
              <a:off x="2729313" y="4756652"/>
              <a:ext cx="387985" cy="692150"/>
            </a:xfrm>
            <a:custGeom>
              <a:avLst/>
              <a:gdLst/>
              <a:ahLst/>
              <a:cxnLst/>
              <a:rect l="l" t="t" r="r" b="b"/>
              <a:pathLst>
                <a:path w="387985" h="692150" extrusionOk="0">
                  <a:moveTo>
                    <a:pt x="155502" y="0"/>
                  </a:moveTo>
                  <a:lnTo>
                    <a:pt x="122563" y="47148"/>
                  </a:lnTo>
                  <a:lnTo>
                    <a:pt x="82698" y="62065"/>
                  </a:lnTo>
                  <a:lnTo>
                    <a:pt x="63158" y="73603"/>
                  </a:lnTo>
                  <a:lnTo>
                    <a:pt x="48490" y="90869"/>
                  </a:lnTo>
                  <a:lnTo>
                    <a:pt x="39710" y="112211"/>
                  </a:lnTo>
                  <a:lnTo>
                    <a:pt x="37834" y="135977"/>
                  </a:lnTo>
                  <a:lnTo>
                    <a:pt x="58717" y="402309"/>
                  </a:lnTo>
                  <a:lnTo>
                    <a:pt x="0" y="656794"/>
                  </a:lnTo>
                  <a:lnTo>
                    <a:pt x="36986" y="665468"/>
                  </a:lnTo>
                  <a:lnTo>
                    <a:pt x="130814" y="681979"/>
                  </a:lnTo>
                  <a:lnTo>
                    <a:pt x="255786" y="692062"/>
                  </a:lnTo>
                  <a:lnTo>
                    <a:pt x="386205" y="681449"/>
                  </a:lnTo>
                  <a:lnTo>
                    <a:pt x="387852" y="632453"/>
                  </a:lnTo>
                  <a:lnTo>
                    <a:pt x="387715" y="614124"/>
                  </a:lnTo>
                  <a:lnTo>
                    <a:pt x="386322" y="603182"/>
                  </a:lnTo>
                  <a:lnTo>
                    <a:pt x="383933" y="596453"/>
                  </a:lnTo>
                  <a:lnTo>
                    <a:pt x="381358" y="591433"/>
                  </a:lnTo>
                  <a:lnTo>
                    <a:pt x="379408" y="585617"/>
                  </a:lnTo>
                  <a:lnTo>
                    <a:pt x="377429" y="581235"/>
                  </a:lnTo>
                  <a:lnTo>
                    <a:pt x="375444" y="579440"/>
                  </a:lnTo>
                  <a:lnTo>
                    <a:pt x="375227" y="576112"/>
                  </a:lnTo>
                  <a:lnTo>
                    <a:pt x="378549" y="567132"/>
                  </a:lnTo>
                  <a:lnTo>
                    <a:pt x="377163" y="536188"/>
                  </a:lnTo>
                  <a:lnTo>
                    <a:pt x="366702" y="485296"/>
                  </a:lnTo>
                  <a:lnTo>
                    <a:pt x="354814" y="437709"/>
                  </a:lnTo>
                  <a:lnTo>
                    <a:pt x="349152" y="416680"/>
                  </a:lnTo>
                  <a:lnTo>
                    <a:pt x="381518" y="102601"/>
                  </a:lnTo>
                  <a:lnTo>
                    <a:pt x="287206" y="52589"/>
                  </a:lnTo>
                  <a:lnTo>
                    <a:pt x="249580" y="3072"/>
                  </a:lnTo>
                  <a:lnTo>
                    <a:pt x="155502" y="0"/>
                  </a:lnTo>
                  <a:close/>
                </a:path>
              </a:pathLst>
            </a:custGeom>
            <a:solidFill>
              <a:srgbClr val="3E3C55"/>
            </a:solidFill>
            <a:ln>
              <a:noFill/>
            </a:ln>
          </p:spPr>
          <p:txBody>
            <a:bodyPr spcFirstLastPara="1" wrap="square" lIns="0" tIns="0" rIns="0" bIns="0" anchor="t" anchorCtr="0">
              <a:noAutofit/>
            </a:bodyPr>
            <a:lstStyle/>
            <a:p>
              <a:pPr>
                <a:buSzPts val="900"/>
              </a:pPr>
              <a:endParaRPr sz="675"/>
            </a:p>
          </p:txBody>
        </p:sp>
        <p:sp>
          <p:nvSpPr>
            <p:cNvPr id="2322" name="Google Shape;2322;g2d2955d07a9_0_82"/>
            <p:cNvSpPr/>
            <p:nvPr/>
          </p:nvSpPr>
          <p:spPr>
            <a:xfrm>
              <a:off x="2030436" y="6294994"/>
              <a:ext cx="1289050" cy="6350"/>
            </a:xfrm>
            <a:custGeom>
              <a:avLst/>
              <a:gdLst/>
              <a:ahLst/>
              <a:cxnLst/>
              <a:rect l="l" t="t" r="r" b="b"/>
              <a:pathLst>
                <a:path w="1289050" h="6350" extrusionOk="0">
                  <a:moveTo>
                    <a:pt x="1287428" y="0"/>
                  </a:moveTo>
                  <a:lnTo>
                    <a:pt x="1275" y="5"/>
                  </a:lnTo>
                  <a:lnTo>
                    <a:pt x="0" y="1284"/>
                  </a:lnTo>
                  <a:lnTo>
                    <a:pt x="0" y="4449"/>
                  </a:lnTo>
                  <a:lnTo>
                    <a:pt x="1275" y="5740"/>
                  </a:lnTo>
                  <a:lnTo>
                    <a:pt x="1285865" y="5747"/>
                  </a:lnTo>
                  <a:lnTo>
                    <a:pt x="1287428" y="5747"/>
                  </a:lnTo>
                  <a:lnTo>
                    <a:pt x="1288756" y="4459"/>
                  </a:lnTo>
                  <a:lnTo>
                    <a:pt x="1288756" y="1287"/>
                  </a:lnTo>
                  <a:lnTo>
                    <a:pt x="1287428" y="0"/>
                  </a:lnTo>
                  <a:close/>
                </a:path>
              </a:pathLst>
            </a:custGeom>
            <a:solidFill>
              <a:srgbClr val="CCCCCC"/>
            </a:solidFill>
            <a:ln>
              <a:noFill/>
            </a:ln>
          </p:spPr>
          <p:txBody>
            <a:bodyPr spcFirstLastPara="1" wrap="square" lIns="0" tIns="0" rIns="0" bIns="0" anchor="t" anchorCtr="0">
              <a:noAutofit/>
            </a:bodyPr>
            <a:lstStyle/>
            <a:p>
              <a:pPr>
                <a:buSzPts val="900"/>
              </a:pPr>
              <a:endParaRPr sz="675"/>
            </a:p>
          </p:txBody>
        </p:sp>
        <p:pic>
          <p:nvPicPr>
            <p:cNvPr id="2323" name="Google Shape;2323;g2d2955d07a9_0_82"/>
            <p:cNvPicPr preferRelativeResize="0"/>
            <p:nvPr/>
          </p:nvPicPr>
          <p:blipFill rotWithShape="1">
            <a:blip r:embed="rId8">
              <a:alphaModFix/>
            </a:blip>
            <a:srcRect/>
            <a:stretch/>
          </p:blipFill>
          <p:spPr>
            <a:xfrm>
              <a:off x="2793719" y="4503702"/>
              <a:ext cx="237835" cy="223869"/>
            </a:xfrm>
            <a:prstGeom prst="rect">
              <a:avLst/>
            </a:prstGeom>
            <a:noFill/>
            <a:ln>
              <a:noFill/>
            </a:ln>
          </p:spPr>
        </p:pic>
        <p:sp>
          <p:nvSpPr>
            <p:cNvPr id="2324" name="Google Shape;2324;g2d2955d07a9_0_82"/>
            <p:cNvSpPr/>
            <p:nvPr/>
          </p:nvSpPr>
          <p:spPr>
            <a:xfrm>
              <a:off x="2320298" y="4635748"/>
              <a:ext cx="505460" cy="505460"/>
            </a:xfrm>
            <a:custGeom>
              <a:avLst/>
              <a:gdLst/>
              <a:ahLst/>
              <a:cxnLst/>
              <a:rect l="l" t="t" r="r" b="b"/>
              <a:pathLst>
                <a:path w="505460" h="505460" extrusionOk="0">
                  <a:moveTo>
                    <a:pt x="252626" y="0"/>
                  </a:moveTo>
                  <a:lnTo>
                    <a:pt x="207211" y="4069"/>
                  </a:lnTo>
                  <a:lnTo>
                    <a:pt x="164469" y="15803"/>
                  </a:lnTo>
                  <a:lnTo>
                    <a:pt x="125112" y="34487"/>
                  </a:lnTo>
                  <a:lnTo>
                    <a:pt x="89854" y="59409"/>
                  </a:lnTo>
                  <a:lnTo>
                    <a:pt x="59408" y="89855"/>
                  </a:lnTo>
                  <a:lnTo>
                    <a:pt x="34486" y="125111"/>
                  </a:lnTo>
                  <a:lnTo>
                    <a:pt x="15802" y="164465"/>
                  </a:lnTo>
                  <a:lnTo>
                    <a:pt x="4069" y="207202"/>
                  </a:lnTo>
                  <a:lnTo>
                    <a:pt x="0" y="252611"/>
                  </a:lnTo>
                  <a:lnTo>
                    <a:pt x="4069" y="298019"/>
                  </a:lnTo>
                  <a:lnTo>
                    <a:pt x="15802" y="340754"/>
                  </a:lnTo>
                  <a:lnTo>
                    <a:pt x="34486" y="380104"/>
                  </a:lnTo>
                  <a:lnTo>
                    <a:pt x="59408" y="415356"/>
                  </a:lnTo>
                  <a:lnTo>
                    <a:pt x="89854" y="445798"/>
                  </a:lnTo>
                  <a:lnTo>
                    <a:pt x="125112" y="470715"/>
                  </a:lnTo>
                  <a:lnTo>
                    <a:pt x="164469" y="489396"/>
                  </a:lnTo>
                  <a:lnTo>
                    <a:pt x="207211" y="501128"/>
                  </a:lnTo>
                  <a:lnTo>
                    <a:pt x="252626" y="505196"/>
                  </a:lnTo>
                  <a:lnTo>
                    <a:pt x="298017" y="501084"/>
                  </a:lnTo>
                  <a:lnTo>
                    <a:pt x="305775" y="498948"/>
                  </a:lnTo>
                  <a:lnTo>
                    <a:pt x="252626" y="498948"/>
                  </a:lnTo>
                  <a:lnTo>
                    <a:pt x="202971" y="493944"/>
                  </a:lnTo>
                  <a:lnTo>
                    <a:pt x="156722" y="479591"/>
                  </a:lnTo>
                  <a:lnTo>
                    <a:pt x="114871" y="456880"/>
                  </a:lnTo>
                  <a:lnTo>
                    <a:pt x="78408" y="426800"/>
                  </a:lnTo>
                  <a:lnTo>
                    <a:pt x="48324" y="390344"/>
                  </a:lnTo>
                  <a:lnTo>
                    <a:pt x="25609" y="348500"/>
                  </a:lnTo>
                  <a:lnTo>
                    <a:pt x="11254" y="302259"/>
                  </a:lnTo>
                  <a:lnTo>
                    <a:pt x="6249" y="252611"/>
                  </a:lnTo>
                  <a:lnTo>
                    <a:pt x="11254" y="202962"/>
                  </a:lnTo>
                  <a:lnTo>
                    <a:pt x="25609" y="156718"/>
                  </a:lnTo>
                  <a:lnTo>
                    <a:pt x="48324" y="114870"/>
                  </a:lnTo>
                  <a:lnTo>
                    <a:pt x="78408" y="78409"/>
                  </a:lnTo>
                  <a:lnTo>
                    <a:pt x="114871" y="48325"/>
                  </a:lnTo>
                  <a:lnTo>
                    <a:pt x="156722" y="25609"/>
                  </a:lnTo>
                  <a:lnTo>
                    <a:pt x="202971" y="11253"/>
                  </a:lnTo>
                  <a:lnTo>
                    <a:pt x="252626" y="6248"/>
                  </a:lnTo>
                  <a:lnTo>
                    <a:pt x="305978" y="6248"/>
                  </a:lnTo>
                  <a:lnTo>
                    <a:pt x="298042" y="4069"/>
                  </a:lnTo>
                  <a:lnTo>
                    <a:pt x="252626" y="0"/>
                  </a:lnTo>
                  <a:close/>
                </a:path>
                <a:path w="505460" h="505460" extrusionOk="0">
                  <a:moveTo>
                    <a:pt x="305978" y="6248"/>
                  </a:moveTo>
                  <a:lnTo>
                    <a:pt x="252626" y="6248"/>
                  </a:lnTo>
                  <a:lnTo>
                    <a:pt x="302262" y="11300"/>
                  </a:lnTo>
                  <a:lnTo>
                    <a:pt x="348491" y="25682"/>
                  </a:lnTo>
                  <a:lnTo>
                    <a:pt x="390326" y="48407"/>
                  </a:lnTo>
                  <a:lnTo>
                    <a:pt x="426779" y="78487"/>
                  </a:lnTo>
                  <a:lnTo>
                    <a:pt x="456864" y="114934"/>
                  </a:lnTo>
                  <a:lnTo>
                    <a:pt x="479592" y="156762"/>
                  </a:lnTo>
                  <a:lnTo>
                    <a:pt x="493977" y="202984"/>
                  </a:lnTo>
                  <a:lnTo>
                    <a:pt x="499030" y="252611"/>
                  </a:lnTo>
                  <a:lnTo>
                    <a:pt x="494024" y="302259"/>
                  </a:lnTo>
                  <a:lnTo>
                    <a:pt x="479665" y="348500"/>
                  </a:lnTo>
                  <a:lnTo>
                    <a:pt x="456946" y="390344"/>
                  </a:lnTo>
                  <a:lnTo>
                    <a:pt x="426857" y="426800"/>
                  </a:lnTo>
                  <a:lnTo>
                    <a:pt x="390390" y="456880"/>
                  </a:lnTo>
                  <a:lnTo>
                    <a:pt x="348535" y="479591"/>
                  </a:lnTo>
                  <a:lnTo>
                    <a:pt x="302283" y="493944"/>
                  </a:lnTo>
                  <a:lnTo>
                    <a:pt x="252626" y="498948"/>
                  </a:lnTo>
                  <a:lnTo>
                    <a:pt x="305775" y="498948"/>
                  </a:lnTo>
                  <a:lnTo>
                    <a:pt x="380078" y="470629"/>
                  </a:lnTo>
                  <a:lnTo>
                    <a:pt x="415326" y="445708"/>
                  </a:lnTo>
                  <a:lnTo>
                    <a:pt x="445770" y="415273"/>
                  </a:lnTo>
                  <a:lnTo>
                    <a:pt x="470699" y="380035"/>
                  </a:lnTo>
                  <a:lnTo>
                    <a:pt x="489401" y="340704"/>
                  </a:lnTo>
                  <a:lnTo>
                    <a:pt x="501165" y="297993"/>
                  </a:lnTo>
                  <a:lnTo>
                    <a:pt x="505279" y="252611"/>
                  </a:lnTo>
                  <a:lnTo>
                    <a:pt x="501209" y="207202"/>
                  </a:lnTo>
                  <a:lnTo>
                    <a:pt x="489473" y="164465"/>
                  </a:lnTo>
                  <a:lnTo>
                    <a:pt x="470786" y="125111"/>
                  </a:lnTo>
                  <a:lnTo>
                    <a:pt x="445860" y="89855"/>
                  </a:lnTo>
                  <a:lnTo>
                    <a:pt x="415409" y="59409"/>
                  </a:lnTo>
                  <a:lnTo>
                    <a:pt x="380147" y="34487"/>
                  </a:lnTo>
                  <a:lnTo>
                    <a:pt x="340787" y="15803"/>
                  </a:lnTo>
                  <a:lnTo>
                    <a:pt x="305978" y="6248"/>
                  </a:lnTo>
                  <a:close/>
                </a:path>
              </a:pathLst>
            </a:custGeom>
            <a:solidFill>
              <a:srgbClr val="3E3C55"/>
            </a:solidFill>
            <a:ln>
              <a:noFill/>
            </a:ln>
          </p:spPr>
          <p:txBody>
            <a:bodyPr spcFirstLastPara="1" wrap="square" lIns="0" tIns="0" rIns="0" bIns="0" anchor="t" anchorCtr="0">
              <a:noAutofit/>
            </a:bodyPr>
            <a:lstStyle/>
            <a:p>
              <a:pPr>
                <a:buSzPts val="900"/>
              </a:pPr>
              <a:endParaRPr sz="675"/>
            </a:p>
          </p:txBody>
        </p:sp>
        <p:pic>
          <p:nvPicPr>
            <p:cNvPr id="2325" name="Google Shape;2325;g2d2955d07a9_0_82"/>
            <p:cNvPicPr preferRelativeResize="0"/>
            <p:nvPr/>
          </p:nvPicPr>
          <p:blipFill rotWithShape="1">
            <a:blip r:embed="rId9">
              <a:alphaModFix/>
            </a:blip>
            <a:srcRect/>
            <a:stretch/>
          </p:blipFill>
          <p:spPr>
            <a:xfrm>
              <a:off x="1617675" y="4197782"/>
              <a:ext cx="188884" cy="197252"/>
            </a:xfrm>
            <a:prstGeom prst="rect">
              <a:avLst/>
            </a:prstGeom>
            <a:noFill/>
            <a:ln>
              <a:noFill/>
            </a:ln>
          </p:spPr>
        </p:pic>
        <p:sp>
          <p:nvSpPr>
            <p:cNvPr id="2326" name="Google Shape;2326;g2d2955d07a9_0_82"/>
            <p:cNvSpPr/>
            <p:nvPr/>
          </p:nvSpPr>
          <p:spPr>
            <a:xfrm>
              <a:off x="1539425" y="4430077"/>
              <a:ext cx="349250" cy="189864"/>
            </a:xfrm>
            <a:custGeom>
              <a:avLst/>
              <a:gdLst/>
              <a:ahLst/>
              <a:cxnLst/>
              <a:rect l="l" t="t" r="r" b="b"/>
              <a:pathLst>
                <a:path w="349250" h="189864" extrusionOk="0">
                  <a:moveTo>
                    <a:pt x="208204" y="0"/>
                  </a:moveTo>
                  <a:lnTo>
                    <a:pt x="195287" y="1350"/>
                  </a:lnTo>
                  <a:lnTo>
                    <a:pt x="122017" y="4634"/>
                  </a:lnTo>
                  <a:lnTo>
                    <a:pt x="89546" y="32621"/>
                  </a:lnTo>
                  <a:lnTo>
                    <a:pt x="43474" y="44606"/>
                  </a:lnTo>
                  <a:lnTo>
                    <a:pt x="0" y="130614"/>
                  </a:lnTo>
                  <a:lnTo>
                    <a:pt x="41087" y="159088"/>
                  </a:lnTo>
                  <a:lnTo>
                    <a:pt x="85648" y="178326"/>
                  </a:lnTo>
                  <a:lnTo>
                    <a:pt x="132311" y="188428"/>
                  </a:lnTo>
                  <a:lnTo>
                    <a:pt x="179702" y="189494"/>
                  </a:lnTo>
                  <a:lnTo>
                    <a:pt x="226447" y="181623"/>
                  </a:lnTo>
                  <a:lnTo>
                    <a:pt x="271173" y="164915"/>
                  </a:lnTo>
                  <a:lnTo>
                    <a:pt x="312506" y="139469"/>
                  </a:lnTo>
                  <a:lnTo>
                    <a:pt x="349073" y="105387"/>
                  </a:lnTo>
                  <a:lnTo>
                    <a:pt x="336523" y="70370"/>
                  </a:lnTo>
                  <a:lnTo>
                    <a:pt x="299119" y="36348"/>
                  </a:lnTo>
                  <a:lnTo>
                    <a:pt x="261193" y="31866"/>
                  </a:lnTo>
                  <a:lnTo>
                    <a:pt x="208204" y="0"/>
                  </a:lnTo>
                  <a:close/>
                </a:path>
              </a:pathLst>
            </a:custGeom>
            <a:solidFill>
              <a:srgbClr val="177CC5"/>
            </a:solidFill>
            <a:ln>
              <a:noFill/>
            </a:ln>
          </p:spPr>
          <p:txBody>
            <a:bodyPr spcFirstLastPara="1" wrap="square" lIns="0" tIns="0" rIns="0" bIns="0" anchor="t" anchorCtr="0">
              <a:noAutofit/>
            </a:bodyPr>
            <a:lstStyle/>
            <a:p>
              <a:pPr>
                <a:buSzPts val="900"/>
              </a:pPr>
              <a:endParaRPr sz="675"/>
            </a:p>
          </p:txBody>
        </p:sp>
        <p:sp>
          <p:nvSpPr>
            <p:cNvPr id="2327" name="Google Shape;2327;g2d2955d07a9_0_82"/>
            <p:cNvSpPr/>
            <p:nvPr/>
          </p:nvSpPr>
          <p:spPr>
            <a:xfrm>
              <a:off x="1448212" y="4116988"/>
              <a:ext cx="505460" cy="505460"/>
            </a:xfrm>
            <a:custGeom>
              <a:avLst/>
              <a:gdLst/>
              <a:ahLst/>
              <a:cxnLst/>
              <a:rect l="l" t="t" r="r" b="b"/>
              <a:pathLst>
                <a:path w="505460" h="505460" extrusionOk="0">
                  <a:moveTo>
                    <a:pt x="252652" y="0"/>
                  </a:moveTo>
                  <a:lnTo>
                    <a:pt x="207236" y="4069"/>
                  </a:lnTo>
                  <a:lnTo>
                    <a:pt x="164492" y="15803"/>
                  </a:lnTo>
                  <a:lnTo>
                    <a:pt x="125132" y="34486"/>
                  </a:lnTo>
                  <a:lnTo>
                    <a:pt x="89869" y="59407"/>
                  </a:lnTo>
                  <a:lnTo>
                    <a:pt x="59419" y="89850"/>
                  </a:lnTo>
                  <a:lnTo>
                    <a:pt x="34493" y="125103"/>
                  </a:lnTo>
                  <a:lnTo>
                    <a:pt x="15806" y="164452"/>
                  </a:lnTo>
                  <a:lnTo>
                    <a:pt x="4070" y="207184"/>
                  </a:lnTo>
                  <a:lnTo>
                    <a:pt x="0" y="252585"/>
                  </a:lnTo>
                  <a:lnTo>
                    <a:pt x="4070" y="297993"/>
                  </a:lnTo>
                  <a:lnTo>
                    <a:pt x="15806" y="340731"/>
                  </a:lnTo>
                  <a:lnTo>
                    <a:pt x="34493" y="380085"/>
                  </a:lnTo>
                  <a:lnTo>
                    <a:pt x="59419" y="415341"/>
                  </a:lnTo>
                  <a:lnTo>
                    <a:pt x="89869" y="445787"/>
                  </a:lnTo>
                  <a:lnTo>
                    <a:pt x="125132" y="470709"/>
                  </a:lnTo>
                  <a:lnTo>
                    <a:pt x="164492" y="489393"/>
                  </a:lnTo>
                  <a:lnTo>
                    <a:pt x="207236" y="501127"/>
                  </a:lnTo>
                  <a:lnTo>
                    <a:pt x="252652" y="505196"/>
                  </a:lnTo>
                  <a:lnTo>
                    <a:pt x="298042" y="501083"/>
                  </a:lnTo>
                  <a:lnTo>
                    <a:pt x="305795" y="498948"/>
                  </a:lnTo>
                  <a:lnTo>
                    <a:pt x="252652" y="498948"/>
                  </a:lnTo>
                  <a:lnTo>
                    <a:pt x="202995" y="493943"/>
                  </a:lnTo>
                  <a:lnTo>
                    <a:pt x="156744" y="479587"/>
                  </a:lnTo>
                  <a:lnTo>
                    <a:pt x="114889" y="456871"/>
                  </a:lnTo>
                  <a:lnTo>
                    <a:pt x="78421" y="426787"/>
                  </a:lnTo>
                  <a:lnTo>
                    <a:pt x="48332" y="390326"/>
                  </a:lnTo>
                  <a:lnTo>
                    <a:pt x="25613" y="348478"/>
                  </a:lnTo>
                  <a:lnTo>
                    <a:pt x="11255" y="302234"/>
                  </a:lnTo>
                  <a:lnTo>
                    <a:pt x="6249" y="252585"/>
                  </a:lnTo>
                  <a:lnTo>
                    <a:pt x="11255" y="202937"/>
                  </a:lnTo>
                  <a:lnTo>
                    <a:pt x="25613" y="156696"/>
                  </a:lnTo>
                  <a:lnTo>
                    <a:pt x="48332" y="114852"/>
                  </a:lnTo>
                  <a:lnTo>
                    <a:pt x="78421" y="78395"/>
                  </a:lnTo>
                  <a:lnTo>
                    <a:pt x="114889" y="48316"/>
                  </a:lnTo>
                  <a:lnTo>
                    <a:pt x="156744" y="25605"/>
                  </a:lnTo>
                  <a:lnTo>
                    <a:pt x="202995" y="11252"/>
                  </a:lnTo>
                  <a:lnTo>
                    <a:pt x="252652" y="6248"/>
                  </a:lnTo>
                  <a:lnTo>
                    <a:pt x="305996" y="6248"/>
                  </a:lnTo>
                  <a:lnTo>
                    <a:pt x="298061" y="4069"/>
                  </a:lnTo>
                  <a:lnTo>
                    <a:pt x="252652" y="0"/>
                  </a:lnTo>
                  <a:close/>
                </a:path>
                <a:path w="505460" h="505460" extrusionOk="0">
                  <a:moveTo>
                    <a:pt x="305996" y="6248"/>
                  </a:moveTo>
                  <a:lnTo>
                    <a:pt x="252652" y="6248"/>
                  </a:lnTo>
                  <a:lnTo>
                    <a:pt x="302279" y="11300"/>
                  </a:lnTo>
                  <a:lnTo>
                    <a:pt x="348502" y="25682"/>
                  </a:lnTo>
                  <a:lnTo>
                    <a:pt x="390332" y="48406"/>
                  </a:lnTo>
                  <a:lnTo>
                    <a:pt x="426782" y="78483"/>
                  </a:lnTo>
                  <a:lnTo>
                    <a:pt x="456865" y="114928"/>
                  </a:lnTo>
                  <a:lnTo>
                    <a:pt x="479592" y="156751"/>
                  </a:lnTo>
                  <a:lnTo>
                    <a:pt x="493977" y="202966"/>
                  </a:lnTo>
                  <a:lnTo>
                    <a:pt x="499030" y="252585"/>
                  </a:lnTo>
                  <a:lnTo>
                    <a:pt x="494025" y="302234"/>
                  </a:lnTo>
                  <a:lnTo>
                    <a:pt x="479669" y="348478"/>
                  </a:lnTo>
                  <a:lnTo>
                    <a:pt x="456954" y="390326"/>
                  </a:lnTo>
                  <a:lnTo>
                    <a:pt x="426870" y="426787"/>
                  </a:lnTo>
                  <a:lnTo>
                    <a:pt x="390408" y="456871"/>
                  </a:lnTo>
                  <a:lnTo>
                    <a:pt x="348557" y="479587"/>
                  </a:lnTo>
                  <a:lnTo>
                    <a:pt x="302308" y="493943"/>
                  </a:lnTo>
                  <a:lnTo>
                    <a:pt x="252652" y="498948"/>
                  </a:lnTo>
                  <a:lnTo>
                    <a:pt x="305795" y="498948"/>
                  </a:lnTo>
                  <a:lnTo>
                    <a:pt x="380097" y="470622"/>
                  </a:lnTo>
                  <a:lnTo>
                    <a:pt x="415341" y="445697"/>
                  </a:lnTo>
                  <a:lnTo>
                    <a:pt x="445781" y="415258"/>
                  </a:lnTo>
                  <a:lnTo>
                    <a:pt x="470706" y="380015"/>
                  </a:lnTo>
                  <a:lnTo>
                    <a:pt x="489404" y="340682"/>
                  </a:lnTo>
                  <a:lnTo>
                    <a:pt x="501166" y="297968"/>
                  </a:lnTo>
                  <a:lnTo>
                    <a:pt x="505279" y="252585"/>
                  </a:lnTo>
                  <a:lnTo>
                    <a:pt x="501209" y="207184"/>
                  </a:lnTo>
                  <a:lnTo>
                    <a:pt x="489473" y="164452"/>
                  </a:lnTo>
                  <a:lnTo>
                    <a:pt x="470787" y="125103"/>
                  </a:lnTo>
                  <a:lnTo>
                    <a:pt x="445862" y="89850"/>
                  </a:lnTo>
                  <a:lnTo>
                    <a:pt x="415414" y="59407"/>
                  </a:lnTo>
                  <a:lnTo>
                    <a:pt x="380155" y="34486"/>
                  </a:lnTo>
                  <a:lnTo>
                    <a:pt x="340799" y="15803"/>
                  </a:lnTo>
                  <a:lnTo>
                    <a:pt x="305996" y="6248"/>
                  </a:lnTo>
                  <a:close/>
                </a:path>
              </a:pathLst>
            </a:custGeom>
            <a:solidFill>
              <a:srgbClr val="3E3C55"/>
            </a:solidFill>
            <a:ln>
              <a:noFill/>
            </a:ln>
          </p:spPr>
          <p:txBody>
            <a:bodyPr spcFirstLastPara="1" wrap="square" lIns="0" tIns="0" rIns="0" bIns="0" anchor="t" anchorCtr="0">
              <a:noAutofit/>
            </a:bodyPr>
            <a:lstStyle/>
            <a:p>
              <a:pPr>
                <a:buSzPts val="900"/>
              </a:pPr>
              <a:endParaRPr sz="675"/>
            </a:p>
          </p:txBody>
        </p:sp>
        <p:sp>
          <p:nvSpPr>
            <p:cNvPr id="2328" name="Google Shape;2328;g2d2955d07a9_0_82"/>
            <p:cNvSpPr/>
            <p:nvPr/>
          </p:nvSpPr>
          <p:spPr>
            <a:xfrm>
              <a:off x="868959" y="4513882"/>
              <a:ext cx="499109" cy="499110"/>
            </a:xfrm>
            <a:custGeom>
              <a:avLst/>
              <a:gdLst/>
              <a:ahLst/>
              <a:cxnLst/>
              <a:rect l="l" t="t" r="r" b="b"/>
              <a:pathLst>
                <a:path w="499109" h="499110" extrusionOk="0">
                  <a:moveTo>
                    <a:pt x="249525" y="0"/>
                  </a:moveTo>
                  <a:lnTo>
                    <a:pt x="204671" y="4019"/>
                  </a:lnTo>
                  <a:lnTo>
                    <a:pt x="162455" y="15606"/>
                  </a:lnTo>
                  <a:lnTo>
                    <a:pt x="123582" y="34058"/>
                  </a:lnTo>
                  <a:lnTo>
                    <a:pt x="88757" y="58670"/>
                  </a:lnTo>
                  <a:lnTo>
                    <a:pt x="58683" y="88736"/>
                  </a:lnTo>
                  <a:lnTo>
                    <a:pt x="34066" y="123553"/>
                  </a:lnTo>
                  <a:lnTo>
                    <a:pt x="15610" y="162416"/>
                  </a:lnTo>
                  <a:lnTo>
                    <a:pt x="4020" y="204620"/>
                  </a:lnTo>
                  <a:lnTo>
                    <a:pt x="0" y="249461"/>
                  </a:lnTo>
                  <a:lnTo>
                    <a:pt x="4020" y="294310"/>
                  </a:lnTo>
                  <a:lnTo>
                    <a:pt x="15610" y="336520"/>
                  </a:lnTo>
                  <a:lnTo>
                    <a:pt x="34066" y="375387"/>
                  </a:lnTo>
                  <a:lnTo>
                    <a:pt x="58683" y="410207"/>
                  </a:lnTo>
                  <a:lnTo>
                    <a:pt x="88757" y="440276"/>
                  </a:lnTo>
                  <a:lnTo>
                    <a:pt x="123582" y="464888"/>
                  </a:lnTo>
                  <a:lnTo>
                    <a:pt x="162455" y="483341"/>
                  </a:lnTo>
                  <a:lnTo>
                    <a:pt x="204671" y="494929"/>
                  </a:lnTo>
                  <a:lnTo>
                    <a:pt x="249525" y="498948"/>
                  </a:lnTo>
                  <a:lnTo>
                    <a:pt x="294374" y="494929"/>
                  </a:lnTo>
                  <a:lnTo>
                    <a:pt x="336585" y="483341"/>
                  </a:lnTo>
                  <a:lnTo>
                    <a:pt x="375454" y="464888"/>
                  </a:lnTo>
                  <a:lnTo>
                    <a:pt x="410276" y="440276"/>
                  </a:lnTo>
                  <a:lnTo>
                    <a:pt x="440348" y="410207"/>
                  </a:lnTo>
                  <a:lnTo>
                    <a:pt x="464963" y="375387"/>
                  </a:lnTo>
                  <a:lnTo>
                    <a:pt x="483418" y="336520"/>
                  </a:lnTo>
                  <a:lnTo>
                    <a:pt x="495007" y="294310"/>
                  </a:lnTo>
                  <a:lnTo>
                    <a:pt x="499027" y="249461"/>
                  </a:lnTo>
                  <a:lnTo>
                    <a:pt x="495007" y="204620"/>
                  </a:lnTo>
                  <a:lnTo>
                    <a:pt x="483418" y="162416"/>
                  </a:lnTo>
                  <a:lnTo>
                    <a:pt x="464963" y="123553"/>
                  </a:lnTo>
                  <a:lnTo>
                    <a:pt x="440348" y="88736"/>
                  </a:lnTo>
                  <a:lnTo>
                    <a:pt x="410276" y="58670"/>
                  </a:lnTo>
                  <a:lnTo>
                    <a:pt x="375454" y="34058"/>
                  </a:lnTo>
                  <a:lnTo>
                    <a:pt x="336585" y="15606"/>
                  </a:lnTo>
                  <a:lnTo>
                    <a:pt x="294373" y="4019"/>
                  </a:lnTo>
                  <a:lnTo>
                    <a:pt x="249525" y="0"/>
                  </a:lnTo>
                  <a:close/>
                </a:path>
              </a:pathLst>
            </a:custGeom>
            <a:solidFill>
              <a:srgbClr val="FFFFFF"/>
            </a:solidFill>
            <a:ln>
              <a:noFill/>
            </a:ln>
          </p:spPr>
          <p:txBody>
            <a:bodyPr spcFirstLastPara="1" wrap="square" lIns="0" tIns="0" rIns="0" bIns="0" anchor="t" anchorCtr="0">
              <a:noAutofit/>
            </a:bodyPr>
            <a:lstStyle/>
            <a:p>
              <a:pPr>
                <a:buSzPts val="900"/>
              </a:pPr>
              <a:endParaRPr sz="675"/>
            </a:p>
          </p:txBody>
        </p:sp>
        <p:sp>
          <p:nvSpPr>
            <p:cNvPr id="2329" name="Google Shape;2329;g2d2955d07a9_0_82"/>
            <p:cNvSpPr/>
            <p:nvPr/>
          </p:nvSpPr>
          <p:spPr>
            <a:xfrm>
              <a:off x="998485" y="4604649"/>
              <a:ext cx="217169" cy="279400"/>
            </a:xfrm>
            <a:custGeom>
              <a:avLst/>
              <a:gdLst/>
              <a:ahLst/>
              <a:cxnLst/>
              <a:rect l="l" t="t" r="r" b="b"/>
              <a:pathLst>
                <a:path w="217169" h="279400" extrusionOk="0">
                  <a:moveTo>
                    <a:pt x="97141" y="0"/>
                  </a:moveTo>
                  <a:lnTo>
                    <a:pt x="47987" y="15050"/>
                  </a:lnTo>
                  <a:lnTo>
                    <a:pt x="14478" y="53651"/>
                  </a:lnTo>
                  <a:lnTo>
                    <a:pt x="1877" y="90011"/>
                  </a:lnTo>
                  <a:lnTo>
                    <a:pt x="0" y="127958"/>
                  </a:lnTo>
                  <a:lnTo>
                    <a:pt x="271" y="151144"/>
                  </a:lnTo>
                  <a:lnTo>
                    <a:pt x="11167" y="200083"/>
                  </a:lnTo>
                  <a:lnTo>
                    <a:pt x="38687" y="239989"/>
                  </a:lnTo>
                  <a:lnTo>
                    <a:pt x="78937" y="267013"/>
                  </a:lnTo>
                  <a:lnTo>
                    <a:pt x="128020" y="277306"/>
                  </a:lnTo>
                  <a:lnTo>
                    <a:pt x="157730" y="277931"/>
                  </a:lnTo>
                  <a:lnTo>
                    <a:pt x="157730" y="249137"/>
                  </a:lnTo>
                  <a:lnTo>
                    <a:pt x="166479" y="278217"/>
                  </a:lnTo>
                  <a:lnTo>
                    <a:pt x="199782" y="279024"/>
                  </a:lnTo>
                  <a:lnTo>
                    <a:pt x="213249" y="239226"/>
                  </a:lnTo>
                  <a:lnTo>
                    <a:pt x="217122" y="184562"/>
                  </a:lnTo>
                  <a:lnTo>
                    <a:pt x="211775" y="125246"/>
                  </a:lnTo>
                  <a:lnTo>
                    <a:pt x="197581" y="71494"/>
                  </a:lnTo>
                  <a:lnTo>
                    <a:pt x="174915" y="33520"/>
                  </a:lnTo>
                  <a:lnTo>
                    <a:pt x="152893" y="17003"/>
                  </a:lnTo>
                  <a:lnTo>
                    <a:pt x="125774" y="5182"/>
                  </a:lnTo>
                  <a:lnTo>
                    <a:pt x="97141" y="0"/>
                  </a:lnTo>
                  <a:close/>
                </a:path>
              </a:pathLst>
            </a:custGeom>
            <a:solidFill>
              <a:srgbClr val="2E2D41"/>
            </a:solidFill>
            <a:ln>
              <a:noFill/>
            </a:ln>
          </p:spPr>
          <p:txBody>
            <a:bodyPr spcFirstLastPara="1" wrap="square" lIns="0" tIns="0" rIns="0" bIns="0" anchor="t" anchorCtr="0">
              <a:noAutofit/>
            </a:bodyPr>
            <a:lstStyle/>
            <a:p>
              <a:pPr>
                <a:buSzPts val="900"/>
              </a:pPr>
              <a:endParaRPr sz="675"/>
            </a:p>
          </p:txBody>
        </p:sp>
        <p:pic>
          <p:nvPicPr>
            <p:cNvPr id="2330" name="Google Shape;2330;g2d2955d07a9_0_82"/>
            <p:cNvPicPr preferRelativeResize="0"/>
            <p:nvPr/>
          </p:nvPicPr>
          <p:blipFill rotWithShape="1">
            <a:blip r:embed="rId10">
              <a:alphaModFix/>
            </a:blip>
            <a:srcRect/>
            <a:stretch/>
          </p:blipFill>
          <p:spPr>
            <a:xfrm>
              <a:off x="1043663" y="4616613"/>
              <a:ext cx="153927" cy="174534"/>
            </a:xfrm>
            <a:prstGeom prst="rect">
              <a:avLst/>
            </a:prstGeom>
            <a:noFill/>
            <a:ln>
              <a:noFill/>
            </a:ln>
          </p:spPr>
        </p:pic>
        <p:sp>
          <p:nvSpPr>
            <p:cNvPr id="2331" name="Google Shape;2331;g2d2955d07a9_0_82"/>
            <p:cNvSpPr/>
            <p:nvPr/>
          </p:nvSpPr>
          <p:spPr>
            <a:xfrm>
              <a:off x="954540" y="4823066"/>
              <a:ext cx="349250" cy="189864"/>
            </a:xfrm>
            <a:custGeom>
              <a:avLst/>
              <a:gdLst/>
              <a:ahLst/>
              <a:cxnLst/>
              <a:rect l="l" t="t" r="r" b="b"/>
              <a:pathLst>
                <a:path w="349250" h="189864" extrusionOk="0">
                  <a:moveTo>
                    <a:pt x="208210" y="0"/>
                  </a:moveTo>
                  <a:lnTo>
                    <a:pt x="195292" y="1346"/>
                  </a:lnTo>
                  <a:lnTo>
                    <a:pt x="122022" y="4608"/>
                  </a:lnTo>
                  <a:lnTo>
                    <a:pt x="89567" y="32595"/>
                  </a:lnTo>
                  <a:lnTo>
                    <a:pt x="43481" y="44603"/>
                  </a:lnTo>
                  <a:lnTo>
                    <a:pt x="0" y="130614"/>
                  </a:lnTo>
                  <a:lnTo>
                    <a:pt x="41088" y="159081"/>
                  </a:lnTo>
                  <a:lnTo>
                    <a:pt x="85651" y="178315"/>
                  </a:lnTo>
                  <a:lnTo>
                    <a:pt x="132315" y="188417"/>
                  </a:lnTo>
                  <a:lnTo>
                    <a:pt x="179706" y="189484"/>
                  </a:lnTo>
                  <a:lnTo>
                    <a:pt x="226452" y="181616"/>
                  </a:lnTo>
                  <a:lnTo>
                    <a:pt x="271178" y="164911"/>
                  </a:lnTo>
                  <a:lnTo>
                    <a:pt x="312511" y="139468"/>
                  </a:lnTo>
                  <a:lnTo>
                    <a:pt x="349079" y="105387"/>
                  </a:lnTo>
                  <a:lnTo>
                    <a:pt x="336528" y="70370"/>
                  </a:lnTo>
                  <a:lnTo>
                    <a:pt x="299124" y="36326"/>
                  </a:lnTo>
                  <a:lnTo>
                    <a:pt x="261198" y="31866"/>
                  </a:lnTo>
                  <a:lnTo>
                    <a:pt x="208210" y="0"/>
                  </a:lnTo>
                  <a:close/>
                </a:path>
              </a:pathLst>
            </a:custGeom>
            <a:solidFill>
              <a:srgbClr val="177CC5"/>
            </a:solidFill>
            <a:ln>
              <a:noFill/>
            </a:ln>
          </p:spPr>
          <p:txBody>
            <a:bodyPr spcFirstLastPara="1" wrap="square" lIns="0" tIns="0" rIns="0" bIns="0" anchor="t" anchorCtr="0">
              <a:noAutofit/>
            </a:bodyPr>
            <a:lstStyle/>
            <a:p>
              <a:pPr>
                <a:buSzPts val="900"/>
              </a:pPr>
              <a:endParaRPr sz="675"/>
            </a:p>
          </p:txBody>
        </p:sp>
        <p:sp>
          <p:nvSpPr>
            <p:cNvPr id="2332" name="Google Shape;2332;g2d2955d07a9_0_82"/>
            <p:cNvSpPr/>
            <p:nvPr/>
          </p:nvSpPr>
          <p:spPr>
            <a:xfrm>
              <a:off x="865834" y="4510757"/>
              <a:ext cx="505459" cy="505460"/>
            </a:xfrm>
            <a:custGeom>
              <a:avLst/>
              <a:gdLst/>
              <a:ahLst/>
              <a:cxnLst/>
              <a:rect l="l" t="t" r="r" b="b"/>
              <a:pathLst>
                <a:path w="505459" h="505460" extrusionOk="0">
                  <a:moveTo>
                    <a:pt x="252650" y="0"/>
                  </a:moveTo>
                  <a:lnTo>
                    <a:pt x="207234" y="4069"/>
                  </a:lnTo>
                  <a:lnTo>
                    <a:pt x="164489" y="15803"/>
                  </a:lnTo>
                  <a:lnTo>
                    <a:pt x="125130" y="34486"/>
                  </a:lnTo>
                  <a:lnTo>
                    <a:pt x="89868" y="59407"/>
                  </a:lnTo>
                  <a:lnTo>
                    <a:pt x="59418" y="89850"/>
                  </a:lnTo>
                  <a:lnTo>
                    <a:pt x="34492" y="125103"/>
                  </a:lnTo>
                  <a:lnTo>
                    <a:pt x="15805" y="164452"/>
                  </a:lnTo>
                  <a:lnTo>
                    <a:pt x="4070" y="207184"/>
                  </a:lnTo>
                  <a:lnTo>
                    <a:pt x="0" y="252585"/>
                  </a:lnTo>
                  <a:lnTo>
                    <a:pt x="4070" y="297993"/>
                  </a:lnTo>
                  <a:lnTo>
                    <a:pt x="15805" y="340731"/>
                  </a:lnTo>
                  <a:lnTo>
                    <a:pt x="34492" y="380085"/>
                  </a:lnTo>
                  <a:lnTo>
                    <a:pt x="59418" y="415341"/>
                  </a:lnTo>
                  <a:lnTo>
                    <a:pt x="89868" y="445787"/>
                  </a:lnTo>
                  <a:lnTo>
                    <a:pt x="125130" y="470709"/>
                  </a:lnTo>
                  <a:lnTo>
                    <a:pt x="164489" y="489393"/>
                  </a:lnTo>
                  <a:lnTo>
                    <a:pt x="207234" y="501127"/>
                  </a:lnTo>
                  <a:lnTo>
                    <a:pt x="252650" y="505196"/>
                  </a:lnTo>
                  <a:lnTo>
                    <a:pt x="298039" y="501083"/>
                  </a:lnTo>
                  <a:lnTo>
                    <a:pt x="305792" y="498948"/>
                  </a:lnTo>
                  <a:lnTo>
                    <a:pt x="252650" y="498948"/>
                  </a:lnTo>
                  <a:lnTo>
                    <a:pt x="202990" y="493943"/>
                  </a:lnTo>
                  <a:lnTo>
                    <a:pt x="156738" y="479587"/>
                  </a:lnTo>
                  <a:lnTo>
                    <a:pt x="114883" y="456871"/>
                  </a:lnTo>
                  <a:lnTo>
                    <a:pt x="78417" y="426787"/>
                  </a:lnTo>
                  <a:lnTo>
                    <a:pt x="48331" y="390326"/>
                  </a:lnTo>
                  <a:lnTo>
                    <a:pt x="25614" y="348478"/>
                  </a:lnTo>
                  <a:lnTo>
                    <a:pt x="11257" y="302234"/>
                  </a:lnTo>
                  <a:lnTo>
                    <a:pt x="6251" y="252585"/>
                  </a:lnTo>
                  <a:lnTo>
                    <a:pt x="11257" y="202937"/>
                  </a:lnTo>
                  <a:lnTo>
                    <a:pt x="25614" y="156696"/>
                  </a:lnTo>
                  <a:lnTo>
                    <a:pt x="48331" y="114852"/>
                  </a:lnTo>
                  <a:lnTo>
                    <a:pt x="78417" y="78395"/>
                  </a:lnTo>
                  <a:lnTo>
                    <a:pt x="114883" y="48316"/>
                  </a:lnTo>
                  <a:lnTo>
                    <a:pt x="156738" y="25605"/>
                  </a:lnTo>
                  <a:lnTo>
                    <a:pt x="202990" y="11252"/>
                  </a:lnTo>
                  <a:lnTo>
                    <a:pt x="252650" y="6248"/>
                  </a:lnTo>
                  <a:lnTo>
                    <a:pt x="305993" y="6248"/>
                  </a:lnTo>
                  <a:lnTo>
                    <a:pt x="298058" y="4069"/>
                  </a:lnTo>
                  <a:lnTo>
                    <a:pt x="252650" y="0"/>
                  </a:lnTo>
                  <a:close/>
                </a:path>
                <a:path w="505459" h="505460" extrusionOk="0">
                  <a:moveTo>
                    <a:pt x="305993" y="6248"/>
                  </a:moveTo>
                  <a:lnTo>
                    <a:pt x="252650" y="6248"/>
                  </a:lnTo>
                  <a:lnTo>
                    <a:pt x="302277" y="11300"/>
                  </a:lnTo>
                  <a:lnTo>
                    <a:pt x="348499" y="25682"/>
                  </a:lnTo>
                  <a:lnTo>
                    <a:pt x="390329" y="48406"/>
                  </a:lnTo>
                  <a:lnTo>
                    <a:pt x="426780" y="78483"/>
                  </a:lnTo>
                  <a:lnTo>
                    <a:pt x="456863" y="114928"/>
                  </a:lnTo>
                  <a:lnTo>
                    <a:pt x="479590" y="156751"/>
                  </a:lnTo>
                  <a:lnTo>
                    <a:pt x="493974" y="202966"/>
                  </a:lnTo>
                  <a:lnTo>
                    <a:pt x="499027" y="252585"/>
                  </a:lnTo>
                  <a:lnTo>
                    <a:pt x="494022" y="302234"/>
                  </a:lnTo>
                  <a:lnTo>
                    <a:pt x="479667" y="348478"/>
                  </a:lnTo>
                  <a:lnTo>
                    <a:pt x="456952" y="390326"/>
                  </a:lnTo>
                  <a:lnTo>
                    <a:pt x="426868" y="426787"/>
                  </a:lnTo>
                  <a:lnTo>
                    <a:pt x="390405" y="456871"/>
                  </a:lnTo>
                  <a:lnTo>
                    <a:pt x="348554" y="479587"/>
                  </a:lnTo>
                  <a:lnTo>
                    <a:pt x="302306" y="493943"/>
                  </a:lnTo>
                  <a:lnTo>
                    <a:pt x="252650" y="498948"/>
                  </a:lnTo>
                  <a:lnTo>
                    <a:pt x="305792" y="498948"/>
                  </a:lnTo>
                  <a:lnTo>
                    <a:pt x="380094" y="470622"/>
                  </a:lnTo>
                  <a:lnTo>
                    <a:pt x="415338" y="445697"/>
                  </a:lnTo>
                  <a:lnTo>
                    <a:pt x="445778" y="415258"/>
                  </a:lnTo>
                  <a:lnTo>
                    <a:pt x="470703" y="380015"/>
                  </a:lnTo>
                  <a:lnTo>
                    <a:pt x="489402" y="340682"/>
                  </a:lnTo>
                  <a:lnTo>
                    <a:pt x="501163" y="297968"/>
                  </a:lnTo>
                  <a:lnTo>
                    <a:pt x="505277" y="252585"/>
                  </a:lnTo>
                  <a:lnTo>
                    <a:pt x="501206" y="207184"/>
                  </a:lnTo>
                  <a:lnTo>
                    <a:pt x="489471" y="164452"/>
                  </a:lnTo>
                  <a:lnTo>
                    <a:pt x="470784" y="125103"/>
                  </a:lnTo>
                  <a:lnTo>
                    <a:pt x="445860" y="89850"/>
                  </a:lnTo>
                  <a:lnTo>
                    <a:pt x="415411" y="59407"/>
                  </a:lnTo>
                  <a:lnTo>
                    <a:pt x="380152" y="34486"/>
                  </a:lnTo>
                  <a:lnTo>
                    <a:pt x="340797" y="15803"/>
                  </a:lnTo>
                  <a:lnTo>
                    <a:pt x="305993" y="6248"/>
                  </a:lnTo>
                  <a:close/>
                </a:path>
              </a:pathLst>
            </a:custGeom>
            <a:solidFill>
              <a:srgbClr val="3E3C55"/>
            </a:solidFill>
            <a:ln>
              <a:noFill/>
            </a:ln>
          </p:spPr>
          <p:txBody>
            <a:bodyPr spcFirstLastPara="1" wrap="square" lIns="0" tIns="0" rIns="0" bIns="0" anchor="t" anchorCtr="0">
              <a:noAutofit/>
            </a:bodyPr>
            <a:lstStyle/>
            <a:p>
              <a:pPr>
                <a:buSzPts val="900"/>
              </a:pPr>
              <a:endParaRPr sz="675"/>
            </a:p>
          </p:txBody>
        </p:sp>
        <p:sp>
          <p:nvSpPr>
            <p:cNvPr id="2333" name="Google Shape;2333;g2d2955d07a9_0_82"/>
            <p:cNvSpPr/>
            <p:nvPr/>
          </p:nvSpPr>
          <p:spPr>
            <a:xfrm>
              <a:off x="2396850" y="4952274"/>
              <a:ext cx="407035" cy="184150"/>
            </a:xfrm>
            <a:custGeom>
              <a:avLst/>
              <a:gdLst/>
              <a:ahLst/>
              <a:cxnLst/>
              <a:rect l="l" t="t" r="r" b="b"/>
              <a:pathLst>
                <a:path w="407035" h="184150" extrusionOk="0">
                  <a:moveTo>
                    <a:pt x="368734" y="0"/>
                  </a:moveTo>
                  <a:lnTo>
                    <a:pt x="325732" y="13360"/>
                  </a:lnTo>
                  <a:lnTo>
                    <a:pt x="278832" y="36685"/>
                  </a:lnTo>
                  <a:lnTo>
                    <a:pt x="241106" y="58844"/>
                  </a:lnTo>
                  <a:lnTo>
                    <a:pt x="225625" y="68704"/>
                  </a:lnTo>
                  <a:lnTo>
                    <a:pt x="43407" y="118534"/>
                  </a:lnTo>
                  <a:lnTo>
                    <a:pt x="1459" y="140195"/>
                  </a:lnTo>
                  <a:lnTo>
                    <a:pt x="0" y="153374"/>
                  </a:lnTo>
                  <a:lnTo>
                    <a:pt x="3591" y="165656"/>
                  </a:lnTo>
                  <a:lnTo>
                    <a:pt x="11532" y="175692"/>
                  </a:lnTo>
                  <a:lnTo>
                    <a:pt x="23123" y="182136"/>
                  </a:lnTo>
                  <a:lnTo>
                    <a:pt x="31788" y="183689"/>
                  </a:lnTo>
                  <a:lnTo>
                    <a:pt x="40419" y="182946"/>
                  </a:lnTo>
                  <a:lnTo>
                    <a:pt x="48572" y="180002"/>
                  </a:lnTo>
                  <a:lnTo>
                    <a:pt x="55802" y="174950"/>
                  </a:lnTo>
                  <a:lnTo>
                    <a:pt x="289498" y="144490"/>
                  </a:lnTo>
                  <a:lnTo>
                    <a:pt x="406516" y="65502"/>
                  </a:lnTo>
                  <a:lnTo>
                    <a:pt x="368734" y="0"/>
                  </a:lnTo>
                  <a:close/>
                </a:path>
              </a:pathLst>
            </a:custGeom>
            <a:solidFill>
              <a:srgbClr val="9E606A"/>
            </a:solidFill>
            <a:ln>
              <a:noFill/>
            </a:ln>
          </p:spPr>
          <p:txBody>
            <a:bodyPr spcFirstLastPara="1" wrap="square" lIns="0" tIns="0" rIns="0" bIns="0" anchor="t" anchorCtr="0">
              <a:noAutofit/>
            </a:bodyPr>
            <a:lstStyle/>
            <a:p>
              <a:pPr>
                <a:buSzPts val="900"/>
              </a:pPr>
              <a:endParaRPr sz="675"/>
            </a:p>
          </p:txBody>
        </p:sp>
        <p:pic>
          <p:nvPicPr>
            <p:cNvPr id="2334" name="Google Shape;2334;g2d2955d07a9_0_82"/>
            <p:cNvPicPr preferRelativeResize="0"/>
            <p:nvPr/>
          </p:nvPicPr>
          <p:blipFill rotWithShape="1">
            <a:blip r:embed="rId11">
              <a:alphaModFix/>
            </a:blip>
            <a:srcRect/>
            <a:stretch/>
          </p:blipFill>
          <p:spPr>
            <a:xfrm>
              <a:off x="2725459" y="4828243"/>
              <a:ext cx="162957" cy="201405"/>
            </a:xfrm>
            <a:prstGeom prst="rect">
              <a:avLst/>
            </a:prstGeom>
            <a:noFill/>
            <a:ln>
              <a:noFill/>
            </a:ln>
          </p:spPr>
        </p:pic>
        <p:sp>
          <p:nvSpPr>
            <p:cNvPr id="2335" name="Google Shape;2335;g2d2955d07a9_0_82"/>
            <p:cNvSpPr/>
            <p:nvPr/>
          </p:nvSpPr>
          <p:spPr>
            <a:xfrm>
              <a:off x="1144237" y="5015772"/>
              <a:ext cx="382269" cy="260350"/>
            </a:xfrm>
            <a:custGeom>
              <a:avLst/>
              <a:gdLst/>
              <a:ahLst/>
              <a:cxnLst/>
              <a:rect l="l" t="t" r="r" b="b"/>
              <a:pathLst>
                <a:path w="382269" h="260350" extrusionOk="0">
                  <a:moveTo>
                    <a:pt x="349881" y="0"/>
                  </a:moveTo>
                  <a:lnTo>
                    <a:pt x="32105" y="0"/>
                  </a:lnTo>
                  <a:lnTo>
                    <a:pt x="19622" y="2537"/>
                  </a:lnTo>
                  <a:lnTo>
                    <a:pt x="9422" y="9424"/>
                  </a:lnTo>
                  <a:lnTo>
                    <a:pt x="2537" y="19630"/>
                  </a:lnTo>
                  <a:lnTo>
                    <a:pt x="0" y="32126"/>
                  </a:lnTo>
                  <a:lnTo>
                    <a:pt x="0" y="227800"/>
                  </a:lnTo>
                  <a:lnTo>
                    <a:pt x="2537" y="240296"/>
                  </a:lnTo>
                  <a:lnTo>
                    <a:pt x="9422" y="250502"/>
                  </a:lnTo>
                  <a:lnTo>
                    <a:pt x="19622" y="257389"/>
                  </a:lnTo>
                  <a:lnTo>
                    <a:pt x="32105" y="259927"/>
                  </a:lnTo>
                  <a:lnTo>
                    <a:pt x="349881" y="259927"/>
                  </a:lnTo>
                  <a:lnTo>
                    <a:pt x="362378" y="257389"/>
                  </a:lnTo>
                  <a:lnTo>
                    <a:pt x="372586" y="250502"/>
                  </a:lnTo>
                  <a:lnTo>
                    <a:pt x="379474" y="240296"/>
                  </a:lnTo>
                  <a:lnTo>
                    <a:pt x="382012" y="227800"/>
                  </a:lnTo>
                  <a:lnTo>
                    <a:pt x="382012" y="32126"/>
                  </a:lnTo>
                  <a:lnTo>
                    <a:pt x="379474" y="19630"/>
                  </a:lnTo>
                  <a:lnTo>
                    <a:pt x="372586" y="9424"/>
                  </a:lnTo>
                  <a:lnTo>
                    <a:pt x="362378" y="2537"/>
                  </a:lnTo>
                  <a:lnTo>
                    <a:pt x="349881" y="0"/>
                  </a:lnTo>
                  <a:close/>
                </a:path>
              </a:pathLst>
            </a:custGeom>
            <a:solidFill>
              <a:srgbClr val="E6E6E6"/>
            </a:solidFill>
            <a:ln>
              <a:noFill/>
            </a:ln>
          </p:spPr>
          <p:txBody>
            <a:bodyPr spcFirstLastPara="1" wrap="square" lIns="0" tIns="0" rIns="0" bIns="0" anchor="t" anchorCtr="0">
              <a:noAutofit/>
            </a:bodyPr>
            <a:lstStyle/>
            <a:p>
              <a:pPr>
                <a:buSzPts val="900"/>
              </a:pPr>
              <a:endParaRPr sz="675"/>
            </a:p>
          </p:txBody>
        </p:sp>
        <p:sp>
          <p:nvSpPr>
            <p:cNvPr id="2336" name="Google Shape;2336;g2d2955d07a9_0_82"/>
            <p:cNvSpPr/>
            <p:nvPr/>
          </p:nvSpPr>
          <p:spPr>
            <a:xfrm>
              <a:off x="1168609" y="5040973"/>
              <a:ext cx="333375" cy="209550"/>
            </a:xfrm>
            <a:custGeom>
              <a:avLst/>
              <a:gdLst/>
              <a:ahLst/>
              <a:cxnLst/>
              <a:rect l="l" t="t" r="r" b="b"/>
              <a:pathLst>
                <a:path w="333375" h="209550" extrusionOk="0">
                  <a:moveTo>
                    <a:pt x="303193" y="0"/>
                  </a:moveTo>
                  <a:lnTo>
                    <a:pt x="30074" y="0"/>
                  </a:lnTo>
                  <a:lnTo>
                    <a:pt x="18381" y="2377"/>
                  </a:lnTo>
                  <a:lnTo>
                    <a:pt x="8827" y="8828"/>
                  </a:lnTo>
                  <a:lnTo>
                    <a:pt x="2377" y="18389"/>
                  </a:lnTo>
                  <a:lnTo>
                    <a:pt x="0" y="30095"/>
                  </a:lnTo>
                  <a:lnTo>
                    <a:pt x="0" y="179428"/>
                  </a:lnTo>
                  <a:lnTo>
                    <a:pt x="2377" y="191134"/>
                  </a:lnTo>
                  <a:lnTo>
                    <a:pt x="8827" y="200695"/>
                  </a:lnTo>
                  <a:lnTo>
                    <a:pt x="18381" y="207146"/>
                  </a:lnTo>
                  <a:lnTo>
                    <a:pt x="30074" y="209524"/>
                  </a:lnTo>
                  <a:lnTo>
                    <a:pt x="199273" y="209524"/>
                  </a:lnTo>
                  <a:lnTo>
                    <a:pt x="241598" y="202659"/>
                  </a:lnTo>
                  <a:lnTo>
                    <a:pt x="278363" y="183626"/>
                  </a:lnTo>
                  <a:lnTo>
                    <a:pt x="307366" y="154628"/>
                  </a:lnTo>
                  <a:lnTo>
                    <a:pt x="326402" y="117869"/>
                  </a:lnTo>
                  <a:lnTo>
                    <a:pt x="333268" y="75551"/>
                  </a:lnTo>
                  <a:lnTo>
                    <a:pt x="333268" y="30095"/>
                  </a:lnTo>
                  <a:lnTo>
                    <a:pt x="330890" y="18389"/>
                  </a:lnTo>
                  <a:lnTo>
                    <a:pt x="324441" y="8828"/>
                  </a:lnTo>
                  <a:lnTo>
                    <a:pt x="314886" y="2377"/>
                  </a:lnTo>
                  <a:lnTo>
                    <a:pt x="303193" y="0"/>
                  </a:lnTo>
                  <a:close/>
                </a:path>
              </a:pathLst>
            </a:custGeom>
            <a:solidFill>
              <a:srgbClr val="FFFFFF"/>
            </a:solidFill>
            <a:ln>
              <a:noFill/>
            </a:ln>
          </p:spPr>
          <p:txBody>
            <a:bodyPr spcFirstLastPara="1" wrap="square" lIns="0" tIns="0" rIns="0" bIns="0" anchor="t" anchorCtr="0">
              <a:noAutofit/>
            </a:bodyPr>
            <a:lstStyle/>
            <a:p>
              <a:pPr>
                <a:buSzPts val="900"/>
              </a:pPr>
              <a:endParaRPr sz="675"/>
            </a:p>
          </p:txBody>
        </p:sp>
        <p:sp>
          <p:nvSpPr>
            <p:cNvPr id="2337" name="Google Shape;2337;g2d2955d07a9_0_82"/>
            <p:cNvSpPr/>
            <p:nvPr/>
          </p:nvSpPr>
          <p:spPr>
            <a:xfrm>
              <a:off x="1218806" y="5108511"/>
              <a:ext cx="233044" cy="71120"/>
            </a:xfrm>
            <a:custGeom>
              <a:avLst/>
              <a:gdLst/>
              <a:ahLst/>
              <a:cxnLst/>
              <a:rect l="l" t="t" r="r" b="b"/>
              <a:pathLst>
                <a:path w="233044" h="71120" extrusionOk="0">
                  <a:moveTo>
                    <a:pt x="48463" y="31369"/>
                  </a:moveTo>
                  <a:lnTo>
                    <a:pt x="45250" y="28168"/>
                  </a:lnTo>
                  <a:lnTo>
                    <a:pt x="3175" y="28168"/>
                  </a:lnTo>
                  <a:lnTo>
                    <a:pt x="0" y="31369"/>
                  </a:lnTo>
                  <a:lnTo>
                    <a:pt x="0" y="39230"/>
                  </a:lnTo>
                  <a:lnTo>
                    <a:pt x="3175" y="42443"/>
                  </a:lnTo>
                  <a:lnTo>
                    <a:pt x="41325" y="42443"/>
                  </a:lnTo>
                  <a:lnTo>
                    <a:pt x="45250" y="42443"/>
                  </a:lnTo>
                  <a:lnTo>
                    <a:pt x="48463" y="39230"/>
                  </a:lnTo>
                  <a:lnTo>
                    <a:pt x="48463" y="31369"/>
                  </a:lnTo>
                  <a:close/>
                </a:path>
                <a:path w="233044" h="71120" extrusionOk="0">
                  <a:moveTo>
                    <a:pt x="109016" y="59537"/>
                  </a:moveTo>
                  <a:lnTo>
                    <a:pt x="105816" y="56337"/>
                  </a:lnTo>
                  <a:lnTo>
                    <a:pt x="3200" y="56337"/>
                  </a:lnTo>
                  <a:lnTo>
                    <a:pt x="25" y="59512"/>
                  </a:lnTo>
                  <a:lnTo>
                    <a:pt x="0" y="67373"/>
                  </a:lnTo>
                  <a:lnTo>
                    <a:pt x="3175" y="70586"/>
                  </a:lnTo>
                  <a:lnTo>
                    <a:pt x="101892" y="70612"/>
                  </a:lnTo>
                  <a:lnTo>
                    <a:pt x="105816" y="70586"/>
                  </a:lnTo>
                  <a:lnTo>
                    <a:pt x="108991" y="67398"/>
                  </a:lnTo>
                  <a:lnTo>
                    <a:pt x="109016" y="59537"/>
                  </a:lnTo>
                  <a:close/>
                </a:path>
                <a:path w="233044" h="71120" extrusionOk="0">
                  <a:moveTo>
                    <a:pt x="232867" y="3200"/>
                  </a:moveTo>
                  <a:lnTo>
                    <a:pt x="229692" y="0"/>
                  </a:lnTo>
                  <a:lnTo>
                    <a:pt x="3175" y="0"/>
                  </a:lnTo>
                  <a:lnTo>
                    <a:pt x="0" y="3200"/>
                  </a:lnTo>
                  <a:lnTo>
                    <a:pt x="0" y="11061"/>
                  </a:lnTo>
                  <a:lnTo>
                    <a:pt x="3175" y="14274"/>
                  </a:lnTo>
                  <a:lnTo>
                    <a:pt x="225729" y="14274"/>
                  </a:lnTo>
                  <a:lnTo>
                    <a:pt x="229692" y="14274"/>
                  </a:lnTo>
                  <a:lnTo>
                    <a:pt x="232867" y="11061"/>
                  </a:lnTo>
                  <a:lnTo>
                    <a:pt x="232867" y="3200"/>
                  </a:lnTo>
                  <a:close/>
                </a:path>
              </a:pathLst>
            </a:custGeom>
            <a:solidFill>
              <a:srgbClr val="177CC5"/>
            </a:solidFill>
            <a:ln>
              <a:noFill/>
            </a:ln>
          </p:spPr>
          <p:txBody>
            <a:bodyPr spcFirstLastPara="1" wrap="square" lIns="0" tIns="0" rIns="0" bIns="0" anchor="t" anchorCtr="0">
              <a:noAutofit/>
            </a:bodyPr>
            <a:lstStyle/>
            <a:p>
              <a:pPr>
                <a:buSzPts val="900"/>
              </a:pPr>
              <a:endParaRPr sz="675"/>
            </a:p>
          </p:txBody>
        </p:sp>
        <p:pic>
          <p:nvPicPr>
            <p:cNvPr id="2338" name="Google Shape;2338;g2d2955d07a9_0_82"/>
            <p:cNvPicPr preferRelativeResize="0"/>
            <p:nvPr/>
          </p:nvPicPr>
          <p:blipFill rotWithShape="1">
            <a:blip r:embed="rId12">
              <a:alphaModFix/>
            </a:blip>
            <a:srcRect/>
            <a:stretch/>
          </p:blipFill>
          <p:spPr>
            <a:xfrm>
              <a:off x="1065913" y="4944672"/>
              <a:ext cx="134463" cy="134415"/>
            </a:xfrm>
            <a:prstGeom prst="rect">
              <a:avLst/>
            </a:prstGeom>
            <a:noFill/>
            <a:ln>
              <a:noFill/>
            </a:ln>
          </p:spPr>
        </p:pic>
        <p:sp>
          <p:nvSpPr>
            <p:cNvPr id="2339" name="Google Shape;2339;g2d2955d07a9_0_82"/>
            <p:cNvSpPr/>
            <p:nvPr/>
          </p:nvSpPr>
          <p:spPr>
            <a:xfrm>
              <a:off x="1969427" y="4128234"/>
              <a:ext cx="382269" cy="260350"/>
            </a:xfrm>
            <a:custGeom>
              <a:avLst/>
              <a:gdLst/>
              <a:ahLst/>
              <a:cxnLst/>
              <a:rect l="l" t="t" r="r" b="b"/>
              <a:pathLst>
                <a:path w="382269" h="260350" extrusionOk="0">
                  <a:moveTo>
                    <a:pt x="349881" y="0"/>
                  </a:moveTo>
                  <a:lnTo>
                    <a:pt x="32105" y="0"/>
                  </a:lnTo>
                  <a:lnTo>
                    <a:pt x="19608" y="2533"/>
                  </a:lnTo>
                  <a:lnTo>
                    <a:pt x="9403" y="9411"/>
                  </a:lnTo>
                  <a:lnTo>
                    <a:pt x="2522" y="19608"/>
                  </a:lnTo>
                  <a:lnTo>
                    <a:pt x="0" y="32100"/>
                  </a:lnTo>
                  <a:lnTo>
                    <a:pt x="0" y="227800"/>
                  </a:lnTo>
                  <a:lnTo>
                    <a:pt x="2522" y="240296"/>
                  </a:lnTo>
                  <a:lnTo>
                    <a:pt x="9403" y="250502"/>
                  </a:lnTo>
                  <a:lnTo>
                    <a:pt x="19608" y="257389"/>
                  </a:lnTo>
                  <a:lnTo>
                    <a:pt x="32105" y="259927"/>
                  </a:lnTo>
                  <a:lnTo>
                    <a:pt x="349881" y="259927"/>
                  </a:lnTo>
                  <a:lnTo>
                    <a:pt x="362378" y="257389"/>
                  </a:lnTo>
                  <a:lnTo>
                    <a:pt x="372586" y="250502"/>
                  </a:lnTo>
                  <a:lnTo>
                    <a:pt x="379474" y="240296"/>
                  </a:lnTo>
                  <a:lnTo>
                    <a:pt x="382012" y="227800"/>
                  </a:lnTo>
                  <a:lnTo>
                    <a:pt x="382012" y="32100"/>
                  </a:lnTo>
                  <a:lnTo>
                    <a:pt x="379474" y="19608"/>
                  </a:lnTo>
                  <a:lnTo>
                    <a:pt x="372586" y="9411"/>
                  </a:lnTo>
                  <a:lnTo>
                    <a:pt x="362378" y="2533"/>
                  </a:lnTo>
                  <a:lnTo>
                    <a:pt x="349881" y="0"/>
                  </a:lnTo>
                  <a:close/>
                </a:path>
              </a:pathLst>
            </a:custGeom>
            <a:solidFill>
              <a:srgbClr val="E6E6E6"/>
            </a:solidFill>
            <a:ln>
              <a:noFill/>
            </a:ln>
          </p:spPr>
          <p:txBody>
            <a:bodyPr spcFirstLastPara="1" wrap="square" lIns="0" tIns="0" rIns="0" bIns="0" anchor="t" anchorCtr="0">
              <a:noAutofit/>
            </a:bodyPr>
            <a:lstStyle/>
            <a:p>
              <a:pPr>
                <a:buSzPts val="900"/>
              </a:pPr>
              <a:endParaRPr sz="675"/>
            </a:p>
          </p:txBody>
        </p:sp>
        <p:sp>
          <p:nvSpPr>
            <p:cNvPr id="2340" name="Google Shape;2340;g2d2955d07a9_0_82"/>
            <p:cNvSpPr/>
            <p:nvPr/>
          </p:nvSpPr>
          <p:spPr>
            <a:xfrm>
              <a:off x="1993799" y="4153436"/>
              <a:ext cx="333375" cy="209550"/>
            </a:xfrm>
            <a:custGeom>
              <a:avLst/>
              <a:gdLst/>
              <a:ahLst/>
              <a:cxnLst/>
              <a:rect l="l" t="t" r="r" b="b"/>
              <a:pathLst>
                <a:path w="333375" h="209550" extrusionOk="0">
                  <a:moveTo>
                    <a:pt x="303167" y="0"/>
                  </a:moveTo>
                  <a:lnTo>
                    <a:pt x="30074" y="0"/>
                  </a:lnTo>
                  <a:lnTo>
                    <a:pt x="18366" y="2377"/>
                  </a:lnTo>
                  <a:lnTo>
                    <a:pt x="8807" y="8825"/>
                  </a:lnTo>
                  <a:lnTo>
                    <a:pt x="2363" y="18378"/>
                  </a:lnTo>
                  <a:lnTo>
                    <a:pt x="0" y="30069"/>
                  </a:lnTo>
                  <a:lnTo>
                    <a:pt x="0" y="179428"/>
                  </a:lnTo>
                  <a:lnTo>
                    <a:pt x="2363" y="191134"/>
                  </a:lnTo>
                  <a:lnTo>
                    <a:pt x="8807" y="200692"/>
                  </a:lnTo>
                  <a:lnTo>
                    <a:pt x="18367" y="207135"/>
                  </a:lnTo>
                  <a:lnTo>
                    <a:pt x="30074" y="209498"/>
                  </a:lnTo>
                  <a:lnTo>
                    <a:pt x="199247" y="209498"/>
                  </a:lnTo>
                  <a:lnTo>
                    <a:pt x="241582" y="202635"/>
                  </a:lnTo>
                  <a:lnTo>
                    <a:pt x="278350" y="183607"/>
                  </a:lnTo>
                  <a:lnTo>
                    <a:pt x="307353" y="154613"/>
                  </a:lnTo>
                  <a:lnTo>
                    <a:pt x="326391" y="117853"/>
                  </a:lnTo>
                  <a:lnTo>
                    <a:pt x="333268" y="75525"/>
                  </a:lnTo>
                  <a:lnTo>
                    <a:pt x="333268" y="30069"/>
                  </a:lnTo>
                  <a:lnTo>
                    <a:pt x="330890" y="18378"/>
                  </a:lnTo>
                  <a:lnTo>
                    <a:pt x="324438" y="8825"/>
                  </a:lnTo>
                  <a:lnTo>
                    <a:pt x="314875" y="2377"/>
                  </a:lnTo>
                  <a:lnTo>
                    <a:pt x="303167" y="0"/>
                  </a:lnTo>
                  <a:close/>
                </a:path>
              </a:pathLst>
            </a:custGeom>
            <a:solidFill>
              <a:srgbClr val="FFFFFF"/>
            </a:solidFill>
            <a:ln>
              <a:noFill/>
            </a:ln>
          </p:spPr>
          <p:txBody>
            <a:bodyPr spcFirstLastPara="1" wrap="square" lIns="0" tIns="0" rIns="0" bIns="0" anchor="t" anchorCtr="0">
              <a:noAutofit/>
            </a:bodyPr>
            <a:lstStyle/>
            <a:p>
              <a:pPr>
                <a:buSzPts val="900"/>
              </a:pPr>
              <a:endParaRPr sz="675"/>
            </a:p>
          </p:txBody>
        </p:sp>
        <p:pic>
          <p:nvPicPr>
            <p:cNvPr id="2341" name="Google Shape;2341;g2d2955d07a9_0_82"/>
            <p:cNvPicPr preferRelativeResize="0"/>
            <p:nvPr/>
          </p:nvPicPr>
          <p:blipFill rotWithShape="1">
            <a:blip r:embed="rId13">
              <a:alphaModFix/>
            </a:blip>
            <a:srcRect/>
            <a:stretch/>
          </p:blipFill>
          <p:spPr>
            <a:xfrm>
              <a:off x="1891103" y="4220969"/>
              <a:ext cx="385762" cy="204968"/>
            </a:xfrm>
            <a:prstGeom prst="rect">
              <a:avLst/>
            </a:prstGeom>
            <a:noFill/>
            <a:ln>
              <a:noFill/>
            </a:ln>
          </p:spPr>
        </p:pic>
        <p:pic>
          <p:nvPicPr>
            <p:cNvPr id="2342" name="Google Shape;2342;g2d2955d07a9_0_82"/>
            <p:cNvPicPr preferRelativeResize="0"/>
            <p:nvPr/>
          </p:nvPicPr>
          <p:blipFill rotWithShape="1">
            <a:blip r:embed="rId14">
              <a:alphaModFix/>
            </a:blip>
            <a:srcRect/>
            <a:stretch/>
          </p:blipFill>
          <p:spPr>
            <a:xfrm>
              <a:off x="5549043" y="6045831"/>
              <a:ext cx="179506" cy="247953"/>
            </a:xfrm>
            <a:prstGeom prst="rect">
              <a:avLst/>
            </a:prstGeom>
            <a:noFill/>
            <a:ln>
              <a:noFill/>
            </a:ln>
          </p:spPr>
        </p:pic>
        <p:pic>
          <p:nvPicPr>
            <p:cNvPr id="2343" name="Google Shape;2343;g2d2955d07a9_0_82"/>
            <p:cNvPicPr preferRelativeResize="0"/>
            <p:nvPr/>
          </p:nvPicPr>
          <p:blipFill rotWithShape="1">
            <a:blip r:embed="rId15">
              <a:alphaModFix/>
            </a:blip>
            <a:srcRect/>
            <a:stretch/>
          </p:blipFill>
          <p:spPr>
            <a:xfrm>
              <a:off x="4957953" y="4235915"/>
              <a:ext cx="2356534" cy="2061322"/>
            </a:xfrm>
            <a:prstGeom prst="rect">
              <a:avLst/>
            </a:prstGeom>
            <a:noFill/>
            <a:ln>
              <a:noFill/>
            </a:ln>
          </p:spPr>
        </p:pic>
        <p:sp>
          <p:nvSpPr>
            <p:cNvPr id="2344" name="Google Shape;2344;g2d2955d07a9_0_82"/>
            <p:cNvSpPr/>
            <p:nvPr/>
          </p:nvSpPr>
          <p:spPr>
            <a:xfrm>
              <a:off x="4781537" y="6293874"/>
              <a:ext cx="2771775" cy="6985"/>
            </a:xfrm>
            <a:custGeom>
              <a:avLst/>
              <a:gdLst/>
              <a:ahLst/>
              <a:cxnLst/>
              <a:rect l="l" t="t" r="r" b="b"/>
              <a:pathLst>
                <a:path w="2771775" h="6985" extrusionOk="0">
                  <a:moveTo>
                    <a:pt x="2770118" y="0"/>
                  </a:moveTo>
                  <a:lnTo>
                    <a:pt x="1437" y="0"/>
                  </a:lnTo>
                  <a:lnTo>
                    <a:pt x="0" y="1433"/>
                  </a:lnTo>
                  <a:lnTo>
                    <a:pt x="0" y="4967"/>
                  </a:lnTo>
                  <a:lnTo>
                    <a:pt x="1437" y="6401"/>
                  </a:lnTo>
                  <a:lnTo>
                    <a:pt x="2768514" y="6401"/>
                  </a:lnTo>
                  <a:lnTo>
                    <a:pt x="2770118" y="6401"/>
                  </a:lnTo>
                  <a:lnTo>
                    <a:pt x="2771722" y="4967"/>
                  </a:lnTo>
                  <a:lnTo>
                    <a:pt x="2771722" y="1433"/>
                  </a:lnTo>
                  <a:lnTo>
                    <a:pt x="2770118" y="0"/>
                  </a:lnTo>
                  <a:close/>
                </a:path>
              </a:pathLst>
            </a:custGeom>
            <a:solidFill>
              <a:srgbClr val="C9C9C9"/>
            </a:solidFill>
            <a:ln>
              <a:noFill/>
            </a:ln>
          </p:spPr>
          <p:txBody>
            <a:bodyPr spcFirstLastPara="1" wrap="square" lIns="0" tIns="0" rIns="0" bIns="0" anchor="t" anchorCtr="0">
              <a:noAutofit/>
            </a:bodyPr>
            <a:lstStyle/>
            <a:p>
              <a:pPr>
                <a:buSzPts val="900"/>
              </a:pPr>
              <a:endParaRPr sz="675"/>
            </a:p>
          </p:txBody>
        </p:sp>
        <p:sp>
          <p:nvSpPr>
            <p:cNvPr id="2345" name="Google Shape;2345;g2d2955d07a9_0_82"/>
            <p:cNvSpPr/>
            <p:nvPr/>
          </p:nvSpPr>
          <p:spPr>
            <a:xfrm>
              <a:off x="9631601" y="4039638"/>
              <a:ext cx="925195" cy="1545589"/>
            </a:xfrm>
            <a:custGeom>
              <a:avLst/>
              <a:gdLst/>
              <a:ahLst/>
              <a:cxnLst/>
              <a:rect l="l" t="t" r="r" b="b"/>
              <a:pathLst>
                <a:path w="925195" h="1545589" extrusionOk="0">
                  <a:moveTo>
                    <a:pt x="483514" y="0"/>
                  </a:moveTo>
                  <a:lnTo>
                    <a:pt x="433748" y="1860"/>
                  </a:lnTo>
                  <a:lnTo>
                    <a:pt x="384100" y="5900"/>
                  </a:lnTo>
                  <a:lnTo>
                    <a:pt x="334644" y="12118"/>
                  </a:lnTo>
                  <a:lnTo>
                    <a:pt x="285454" y="20511"/>
                  </a:lnTo>
                  <a:lnTo>
                    <a:pt x="236603" y="31075"/>
                  </a:lnTo>
                  <a:lnTo>
                    <a:pt x="188163" y="43809"/>
                  </a:lnTo>
                  <a:lnTo>
                    <a:pt x="140210" y="58709"/>
                  </a:lnTo>
                  <a:lnTo>
                    <a:pt x="92816" y="75772"/>
                  </a:lnTo>
                  <a:lnTo>
                    <a:pt x="46055" y="94996"/>
                  </a:lnTo>
                  <a:lnTo>
                    <a:pt x="0" y="116379"/>
                  </a:lnTo>
                  <a:lnTo>
                    <a:pt x="0" y="1545048"/>
                  </a:lnTo>
                  <a:lnTo>
                    <a:pt x="924621" y="1545048"/>
                  </a:lnTo>
                  <a:lnTo>
                    <a:pt x="924621" y="81823"/>
                  </a:lnTo>
                  <a:lnTo>
                    <a:pt x="877094" y="63937"/>
                  </a:lnTo>
                  <a:lnTo>
                    <a:pt x="829025" y="48256"/>
                  </a:lnTo>
                  <a:lnTo>
                    <a:pt x="780486" y="34777"/>
                  </a:lnTo>
                  <a:lnTo>
                    <a:pt x="731552" y="23498"/>
                  </a:lnTo>
                  <a:lnTo>
                    <a:pt x="682295" y="14416"/>
                  </a:lnTo>
                  <a:lnTo>
                    <a:pt x="632789" y="7528"/>
                  </a:lnTo>
                  <a:lnTo>
                    <a:pt x="583109" y="2831"/>
                  </a:lnTo>
                  <a:lnTo>
                    <a:pt x="533326" y="322"/>
                  </a:lnTo>
                  <a:lnTo>
                    <a:pt x="483514" y="0"/>
                  </a:lnTo>
                  <a:close/>
                </a:path>
              </a:pathLst>
            </a:custGeom>
            <a:solidFill>
              <a:srgbClr val="FFFFFF"/>
            </a:solidFill>
            <a:ln>
              <a:noFill/>
            </a:ln>
          </p:spPr>
          <p:txBody>
            <a:bodyPr spcFirstLastPara="1" wrap="square" lIns="0" tIns="0" rIns="0" bIns="0" anchor="t" anchorCtr="0">
              <a:noAutofit/>
            </a:bodyPr>
            <a:lstStyle/>
            <a:p>
              <a:pPr>
                <a:buSzPts val="900"/>
              </a:pPr>
              <a:endParaRPr sz="675"/>
            </a:p>
          </p:txBody>
        </p:sp>
        <p:sp>
          <p:nvSpPr>
            <p:cNvPr id="2346" name="Google Shape;2346;g2d2955d07a9_0_82"/>
            <p:cNvSpPr/>
            <p:nvPr/>
          </p:nvSpPr>
          <p:spPr>
            <a:xfrm>
              <a:off x="9540866" y="4057394"/>
              <a:ext cx="1181734" cy="1531620"/>
            </a:xfrm>
            <a:custGeom>
              <a:avLst/>
              <a:gdLst/>
              <a:ahLst/>
              <a:cxnLst/>
              <a:rect l="l" t="t" r="r" b="b"/>
              <a:pathLst>
                <a:path w="1181734" h="1531620" extrusionOk="0">
                  <a:moveTo>
                    <a:pt x="237015" y="39470"/>
                  </a:moveTo>
                  <a:lnTo>
                    <a:pt x="191952" y="56273"/>
                  </a:lnTo>
                  <a:lnTo>
                    <a:pt x="147763" y="75166"/>
                  </a:lnTo>
                  <a:lnTo>
                    <a:pt x="104522" y="96109"/>
                  </a:lnTo>
                  <a:lnTo>
                    <a:pt x="62299" y="119067"/>
                  </a:lnTo>
                  <a:lnTo>
                    <a:pt x="21166" y="144001"/>
                  </a:lnTo>
                  <a:lnTo>
                    <a:pt x="18510" y="145718"/>
                  </a:lnTo>
                  <a:lnTo>
                    <a:pt x="16456" y="146981"/>
                  </a:lnTo>
                  <a:lnTo>
                    <a:pt x="14128" y="148549"/>
                  </a:lnTo>
                  <a:lnTo>
                    <a:pt x="9392" y="151607"/>
                  </a:lnTo>
                  <a:lnTo>
                    <a:pt x="4683" y="154718"/>
                  </a:lnTo>
                  <a:lnTo>
                    <a:pt x="0" y="157881"/>
                  </a:lnTo>
                  <a:lnTo>
                    <a:pt x="0" y="1531344"/>
                  </a:lnTo>
                  <a:lnTo>
                    <a:pt x="314382" y="1531344"/>
                  </a:lnTo>
                  <a:lnTo>
                    <a:pt x="308756" y="1453606"/>
                  </a:lnTo>
                  <a:lnTo>
                    <a:pt x="277857" y="602458"/>
                  </a:lnTo>
                  <a:lnTo>
                    <a:pt x="1181704" y="602458"/>
                  </a:lnTo>
                  <a:lnTo>
                    <a:pt x="1181704" y="531960"/>
                  </a:lnTo>
                  <a:lnTo>
                    <a:pt x="272729" y="531960"/>
                  </a:lnTo>
                  <a:lnTo>
                    <a:pt x="256141" y="302902"/>
                  </a:lnTo>
                  <a:lnTo>
                    <a:pt x="1181704" y="302902"/>
                  </a:lnTo>
                  <a:lnTo>
                    <a:pt x="1181704" y="281755"/>
                  </a:lnTo>
                  <a:lnTo>
                    <a:pt x="254597" y="281755"/>
                  </a:lnTo>
                  <a:lnTo>
                    <a:pt x="237015" y="39470"/>
                  </a:lnTo>
                  <a:close/>
                </a:path>
                <a:path w="1181734" h="1531620" extrusionOk="0">
                  <a:moveTo>
                    <a:pt x="1181704" y="602458"/>
                  </a:moveTo>
                  <a:lnTo>
                    <a:pt x="900341" y="602458"/>
                  </a:lnTo>
                  <a:lnTo>
                    <a:pt x="869442" y="1453606"/>
                  </a:lnTo>
                  <a:lnTo>
                    <a:pt x="863817" y="1531344"/>
                  </a:lnTo>
                  <a:lnTo>
                    <a:pt x="1181705" y="1531344"/>
                  </a:lnTo>
                  <a:lnTo>
                    <a:pt x="1181704" y="602458"/>
                  </a:lnTo>
                  <a:close/>
                </a:path>
                <a:path w="1181734" h="1531620" extrusionOk="0">
                  <a:moveTo>
                    <a:pt x="387194" y="302902"/>
                  </a:moveTo>
                  <a:lnTo>
                    <a:pt x="366054" y="302902"/>
                  </a:lnTo>
                  <a:lnTo>
                    <a:pt x="366054" y="531960"/>
                  </a:lnTo>
                  <a:lnTo>
                    <a:pt x="387195" y="531960"/>
                  </a:lnTo>
                  <a:lnTo>
                    <a:pt x="387194" y="302902"/>
                  </a:lnTo>
                  <a:close/>
                </a:path>
                <a:path w="1181734" h="1531620" extrusionOk="0">
                  <a:moveTo>
                    <a:pt x="545406" y="510814"/>
                  </a:moveTo>
                  <a:lnTo>
                    <a:pt x="537949" y="518237"/>
                  </a:lnTo>
                  <a:lnTo>
                    <a:pt x="537949" y="531960"/>
                  </a:lnTo>
                  <a:lnTo>
                    <a:pt x="636717" y="531960"/>
                  </a:lnTo>
                  <a:lnTo>
                    <a:pt x="636691" y="518237"/>
                  </a:lnTo>
                  <a:lnTo>
                    <a:pt x="629286" y="510840"/>
                  </a:lnTo>
                  <a:lnTo>
                    <a:pt x="554563" y="510840"/>
                  </a:lnTo>
                  <a:lnTo>
                    <a:pt x="545406" y="510814"/>
                  </a:lnTo>
                  <a:close/>
                </a:path>
                <a:path w="1181734" h="1531620" extrusionOk="0">
                  <a:moveTo>
                    <a:pt x="815702" y="302902"/>
                  </a:moveTo>
                  <a:lnTo>
                    <a:pt x="794535" y="302902"/>
                  </a:lnTo>
                  <a:lnTo>
                    <a:pt x="794535" y="531960"/>
                  </a:lnTo>
                  <a:lnTo>
                    <a:pt x="815702" y="531960"/>
                  </a:lnTo>
                  <a:lnTo>
                    <a:pt x="815702" y="302902"/>
                  </a:lnTo>
                  <a:close/>
                </a:path>
                <a:path w="1181734" h="1531620" extrusionOk="0">
                  <a:moveTo>
                    <a:pt x="1181704" y="302902"/>
                  </a:moveTo>
                  <a:lnTo>
                    <a:pt x="922031" y="302902"/>
                  </a:lnTo>
                  <a:lnTo>
                    <a:pt x="905443" y="531960"/>
                  </a:lnTo>
                  <a:lnTo>
                    <a:pt x="1181704" y="531960"/>
                  </a:lnTo>
                  <a:lnTo>
                    <a:pt x="1181704" y="302902"/>
                  </a:lnTo>
                  <a:close/>
                </a:path>
                <a:path w="1181734" h="1531620" extrusionOk="0">
                  <a:moveTo>
                    <a:pt x="387194" y="0"/>
                  </a:moveTo>
                  <a:lnTo>
                    <a:pt x="380130" y="1280"/>
                  </a:lnTo>
                  <a:lnTo>
                    <a:pt x="373066" y="2640"/>
                  </a:lnTo>
                  <a:lnTo>
                    <a:pt x="366054" y="4103"/>
                  </a:lnTo>
                  <a:lnTo>
                    <a:pt x="366054" y="281755"/>
                  </a:lnTo>
                  <a:lnTo>
                    <a:pt x="387194" y="281755"/>
                  </a:lnTo>
                  <a:lnTo>
                    <a:pt x="387194" y="0"/>
                  </a:lnTo>
                  <a:close/>
                </a:path>
                <a:path w="1181734" h="1531620" extrusionOk="0">
                  <a:moveTo>
                    <a:pt x="794535" y="7109"/>
                  </a:moveTo>
                  <a:lnTo>
                    <a:pt x="790106" y="56471"/>
                  </a:lnTo>
                  <a:lnTo>
                    <a:pt x="777337" y="102933"/>
                  </a:lnTo>
                  <a:lnTo>
                    <a:pt x="757004" y="145718"/>
                  </a:lnTo>
                  <a:lnTo>
                    <a:pt x="729883" y="184051"/>
                  </a:lnTo>
                  <a:lnTo>
                    <a:pt x="696751" y="217154"/>
                  </a:lnTo>
                  <a:lnTo>
                    <a:pt x="658384" y="244253"/>
                  </a:lnTo>
                  <a:lnTo>
                    <a:pt x="615558" y="264570"/>
                  </a:lnTo>
                  <a:lnTo>
                    <a:pt x="569049" y="277329"/>
                  </a:lnTo>
                  <a:lnTo>
                    <a:pt x="519635" y="281755"/>
                  </a:lnTo>
                  <a:lnTo>
                    <a:pt x="815702" y="281755"/>
                  </a:lnTo>
                  <a:lnTo>
                    <a:pt x="815702" y="12024"/>
                  </a:lnTo>
                  <a:lnTo>
                    <a:pt x="808664" y="10272"/>
                  </a:lnTo>
                  <a:lnTo>
                    <a:pt x="801626" y="8625"/>
                  </a:lnTo>
                  <a:lnTo>
                    <a:pt x="794535" y="7109"/>
                  </a:lnTo>
                  <a:close/>
                </a:path>
                <a:path w="1181734" h="1531620" extrusionOk="0">
                  <a:moveTo>
                    <a:pt x="946598" y="28779"/>
                  </a:moveTo>
                  <a:lnTo>
                    <a:pt x="923574" y="281755"/>
                  </a:lnTo>
                  <a:lnTo>
                    <a:pt x="1181704" y="281755"/>
                  </a:lnTo>
                  <a:lnTo>
                    <a:pt x="1181704" y="182765"/>
                  </a:lnTo>
                  <a:lnTo>
                    <a:pt x="1175870" y="178452"/>
                  </a:lnTo>
                  <a:lnTo>
                    <a:pt x="1170035" y="174218"/>
                  </a:lnTo>
                  <a:lnTo>
                    <a:pt x="1164070" y="170062"/>
                  </a:lnTo>
                  <a:lnTo>
                    <a:pt x="1164183" y="166023"/>
                  </a:lnTo>
                  <a:lnTo>
                    <a:pt x="1166745" y="149712"/>
                  </a:lnTo>
                  <a:lnTo>
                    <a:pt x="1166843" y="145674"/>
                  </a:lnTo>
                  <a:lnTo>
                    <a:pt x="1125153" y="118034"/>
                  </a:lnTo>
                  <a:lnTo>
                    <a:pt x="1082204" y="92482"/>
                  </a:lnTo>
                  <a:lnTo>
                    <a:pt x="1038076" y="69060"/>
                  </a:lnTo>
                  <a:lnTo>
                    <a:pt x="992847" y="47812"/>
                  </a:lnTo>
                  <a:lnTo>
                    <a:pt x="946598" y="28779"/>
                  </a:lnTo>
                  <a:close/>
                </a:path>
              </a:pathLst>
            </a:custGeom>
            <a:solidFill>
              <a:srgbClr val="F1F1F1"/>
            </a:solidFill>
            <a:ln>
              <a:noFill/>
            </a:ln>
          </p:spPr>
          <p:txBody>
            <a:bodyPr spcFirstLastPara="1" wrap="square" lIns="0" tIns="0" rIns="0" bIns="0" anchor="t" anchorCtr="0">
              <a:noAutofit/>
            </a:bodyPr>
            <a:lstStyle/>
            <a:p>
              <a:pPr>
                <a:buSzPts val="900"/>
              </a:pPr>
              <a:endParaRPr sz="675"/>
            </a:p>
          </p:txBody>
        </p:sp>
        <p:sp>
          <p:nvSpPr>
            <p:cNvPr id="2347" name="Google Shape;2347;g2d2955d07a9_0_82"/>
            <p:cNvSpPr/>
            <p:nvPr/>
          </p:nvSpPr>
          <p:spPr>
            <a:xfrm>
              <a:off x="9065544" y="5545739"/>
              <a:ext cx="2134870" cy="80010"/>
            </a:xfrm>
            <a:custGeom>
              <a:avLst/>
              <a:gdLst/>
              <a:ahLst/>
              <a:cxnLst/>
              <a:rect l="l" t="t" r="r" b="b"/>
              <a:pathLst>
                <a:path w="2134870" h="80010" extrusionOk="0">
                  <a:moveTo>
                    <a:pt x="2134538" y="0"/>
                  </a:moveTo>
                  <a:lnTo>
                    <a:pt x="0" y="2012"/>
                  </a:lnTo>
                  <a:lnTo>
                    <a:pt x="15099" y="42159"/>
                  </a:lnTo>
                  <a:lnTo>
                    <a:pt x="30883" y="79777"/>
                  </a:lnTo>
                  <a:lnTo>
                    <a:pt x="2103900" y="77529"/>
                  </a:lnTo>
                  <a:lnTo>
                    <a:pt x="2119906" y="39107"/>
                  </a:lnTo>
                  <a:lnTo>
                    <a:pt x="2134538" y="0"/>
                  </a:lnTo>
                  <a:close/>
                </a:path>
              </a:pathLst>
            </a:custGeom>
            <a:solidFill>
              <a:srgbClr val="CCCCCC"/>
            </a:solidFill>
            <a:ln>
              <a:noFill/>
            </a:ln>
          </p:spPr>
          <p:txBody>
            <a:bodyPr spcFirstLastPara="1" wrap="square" lIns="0" tIns="0" rIns="0" bIns="0" anchor="t" anchorCtr="0">
              <a:noAutofit/>
            </a:bodyPr>
            <a:lstStyle/>
            <a:p>
              <a:pPr>
                <a:buSzPts val="900"/>
              </a:pPr>
              <a:endParaRPr sz="675"/>
            </a:p>
          </p:txBody>
        </p:sp>
        <p:pic>
          <p:nvPicPr>
            <p:cNvPr id="2348" name="Google Shape;2348;g2d2955d07a9_0_82"/>
            <p:cNvPicPr preferRelativeResize="0"/>
            <p:nvPr/>
          </p:nvPicPr>
          <p:blipFill rotWithShape="1">
            <a:blip r:embed="rId16">
              <a:alphaModFix/>
            </a:blip>
            <a:srcRect/>
            <a:stretch/>
          </p:blipFill>
          <p:spPr>
            <a:xfrm>
              <a:off x="10938211" y="5418676"/>
              <a:ext cx="170551" cy="176884"/>
            </a:xfrm>
            <a:prstGeom prst="rect">
              <a:avLst/>
            </a:prstGeom>
            <a:noFill/>
            <a:ln>
              <a:noFill/>
            </a:ln>
          </p:spPr>
        </p:pic>
        <p:pic>
          <p:nvPicPr>
            <p:cNvPr id="2349" name="Google Shape;2349;g2d2955d07a9_0_82"/>
            <p:cNvPicPr preferRelativeResize="0"/>
            <p:nvPr/>
          </p:nvPicPr>
          <p:blipFill rotWithShape="1">
            <a:blip r:embed="rId17">
              <a:alphaModFix/>
            </a:blip>
            <a:srcRect/>
            <a:stretch/>
          </p:blipFill>
          <p:spPr>
            <a:xfrm>
              <a:off x="8917624" y="4709972"/>
              <a:ext cx="1981917" cy="1590746"/>
            </a:xfrm>
            <a:prstGeom prst="rect">
              <a:avLst/>
            </a:prstGeom>
            <a:noFill/>
            <a:ln>
              <a:noFill/>
            </a:ln>
          </p:spPr>
        </p:pic>
        <p:sp>
          <p:nvSpPr>
            <p:cNvPr id="2350" name="Google Shape;2350;g2d2955d07a9_0_82"/>
            <p:cNvSpPr/>
            <p:nvPr/>
          </p:nvSpPr>
          <p:spPr>
            <a:xfrm>
              <a:off x="4070603" y="3128772"/>
              <a:ext cx="4060190" cy="3103245"/>
            </a:xfrm>
            <a:custGeom>
              <a:avLst/>
              <a:gdLst/>
              <a:ahLst/>
              <a:cxnLst/>
              <a:rect l="l" t="t" r="r" b="b"/>
              <a:pathLst>
                <a:path w="4060190" h="3103245" extrusionOk="0">
                  <a:moveTo>
                    <a:pt x="0" y="0"/>
                  </a:moveTo>
                  <a:lnTo>
                    <a:pt x="0" y="3101695"/>
                  </a:lnTo>
                </a:path>
                <a:path w="4060190" h="3103245" extrusionOk="0">
                  <a:moveTo>
                    <a:pt x="4059936" y="15239"/>
                  </a:moveTo>
                  <a:lnTo>
                    <a:pt x="4059936" y="3102648"/>
                  </a:lnTo>
                </a:path>
              </a:pathLst>
            </a:custGeom>
            <a:noFill/>
            <a:ln w="9525" cap="flat" cmpd="sng">
              <a:solidFill>
                <a:srgbClr val="439FD7"/>
              </a:solidFill>
              <a:prstDash val="solid"/>
              <a:round/>
              <a:headEnd type="none" w="sm" len="sm"/>
              <a:tailEnd type="none" w="sm" len="sm"/>
            </a:ln>
          </p:spPr>
          <p:txBody>
            <a:bodyPr spcFirstLastPara="1" wrap="square" lIns="0" tIns="0" rIns="0" bIns="0" anchor="t" anchorCtr="0">
              <a:noAutofit/>
            </a:bodyPr>
            <a:lstStyle/>
            <a:p>
              <a:pPr>
                <a:buSzPts val="900"/>
              </a:pPr>
              <a:endParaRPr sz="675"/>
            </a:p>
          </p:txBody>
        </p:sp>
      </p:grpSp>
      <p:sp>
        <p:nvSpPr>
          <p:cNvPr id="2351" name="Google Shape;2351;g2d2955d07a9_0_82"/>
          <p:cNvSpPr/>
          <p:nvPr/>
        </p:nvSpPr>
        <p:spPr>
          <a:xfrm>
            <a:off x="323647" y="335888"/>
            <a:ext cx="8070525" cy="789075"/>
          </a:xfrm>
          <a:prstGeom prst="rect">
            <a:avLst/>
          </a:prstGeom>
          <a:noFill/>
          <a:ln>
            <a:noFill/>
          </a:ln>
        </p:spPr>
        <p:txBody>
          <a:bodyPr spcFirstLastPara="1" wrap="square" lIns="0" tIns="0" rIns="0" bIns="0" anchor="t" anchorCtr="0">
            <a:noAutofit/>
          </a:bodyPr>
          <a:lstStyle/>
          <a:p>
            <a:pPr>
              <a:buClr>
                <a:schemeClr val="dk1"/>
              </a:buClr>
              <a:buSzPts val="1100"/>
            </a:pPr>
            <a:r>
              <a:rPr lang="it-IT" sz="2250" b="1">
                <a:solidFill>
                  <a:srgbClr val="24509A"/>
                </a:solidFill>
              </a:rPr>
              <a:t>La Soluzione Sussidiaria Enti Terzi</a:t>
            </a:r>
            <a:endParaRPr sz="2250" b="1">
              <a:solidFill>
                <a:srgbClr val="24509A"/>
              </a:solidFill>
            </a:endParaRPr>
          </a:p>
          <a:p>
            <a:pPr>
              <a:buSzPts val="3200"/>
            </a:pPr>
            <a:r>
              <a:rPr lang="it-IT" sz="1500">
                <a:solidFill>
                  <a:srgbClr val="5B6770"/>
                </a:solidFill>
              </a:rPr>
              <a:t>Le principali funzionalità</a:t>
            </a:r>
            <a:endParaRPr sz="1500" b="1">
              <a:solidFill>
                <a:srgbClr val="888888"/>
              </a:solidFill>
            </a:endParaRPr>
          </a:p>
        </p:txBody>
      </p:sp>
      <p:pic>
        <p:nvPicPr>
          <p:cNvPr id="2352" name="Google Shape;2352;g2d2955d07a9_0_82"/>
          <p:cNvPicPr preferRelativeResize="0"/>
          <p:nvPr/>
        </p:nvPicPr>
        <p:blipFill rotWithShape="1">
          <a:blip r:embed="rId18">
            <a:alphaModFix/>
          </a:blip>
          <a:srcRect/>
          <a:stretch/>
        </p:blipFill>
        <p:spPr>
          <a:xfrm>
            <a:off x="2771800" y="4839096"/>
            <a:ext cx="3600400" cy="252934"/>
          </a:xfrm>
          <a:prstGeom prst="rect">
            <a:avLst/>
          </a:prstGeom>
          <a:noFill/>
          <a:ln>
            <a:noFill/>
          </a:ln>
        </p:spPr>
      </p:pic>
      <p:grpSp>
        <p:nvGrpSpPr>
          <p:cNvPr id="2353" name="Google Shape;2353;g2d2955d07a9_0_82"/>
          <p:cNvGrpSpPr/>
          <p:nvPr/>
        </p:nvGrpSpPr>
        <p:grpSpPr>
          <a:xfrm>
            <a:off x="8362266" y="181"/>
            <a:ext cx="780821" cy="5143190"/>
            <a:chOff x="8388360" y="0"/>
            <a:chExt cx="780840" cy="5143319"/>
          </a:xfrm>
        </p:grpSpPr>
        <p:pic>
          <p:nvPicPr>
            <p:cNvPr id="2354" name="Google Shape;2354;g2d2955d07a9_0_82" descr="angoli-bianchi-bordino.eps"/>
            <p:cNvPicPr preferRelativeResize="0"/>
            <p:nvPr/>
          </p:nvPicPr>
          <p:blipFill rotWithShape="1">
            <a:blip r:embed="rId19">
              <a:alphaModFix/>
            </a:blip>
            <a:srcRect/>
            <a:stretch/>
          </p:blipFill>
          <p:spPr>
            <a:xfrm>
              <a:off x="8388360" y="0"/>
              <a:ext cx="780840" cy="5143319"/>
            </a:xfrm>
            <a:prstGeom prst="rect">
              <a:avLst/>
            </a:prstGeom>
            <a:noFill/>
            <a:ln>
              <a:noFill/>
            </a:ln>
          </p:spPr>
        </p:pic>
        <p:sp>
          <p:nvSpPr>
            <p:cNvPr id="2355" name="Google Shape;2355;g2d2955d07a9_0_82"/>
            <p:cNvSpPr/>
            <p:nvPr/>
          </p:nvSpPr>
          <p:spPr>
            <a:xfrm>
              <a:off x="8842680" y="4901400"/>
              <a:ext cx="315000" cy="138000"/>
            </a:xfrm>
            <a:prstGeom prst="rect">
              <a:avLst/>
            </a:prstGeom>
            <a:noFill/>
            <a:ln>
              <a:noFill/>
            </a:ln>
          </p:spPr>
          <p:txBody>
            <a:bodyPr spcFirstLastPara="1" wrap="square" lIns="68569" tIns="34275" rIns="68569" bIns="34275" anchor="t" anchorCtr="0">
              <a:noAutofit/>
            </a:bodyPr>
            <a:lstStyle/>
            <a:p>
              <a:pPr algn="ctr">
                <a:lnSpc>
                  <a:spcPct val="90000"/>
                </a:lnSpc>
                <a:buSzPts val="1200"/>
              </a:pPr>
              <a:fld id="{00000000-1234-1234-1234-123412341234}" type="slidenum">
                <a:rPr lang="it-IT" sz="900">
                  <a:solidFill>
                    <a:srgbClr val="0031A2"/>
                  </a:solidFill>
                </a:rPr>
                <a:pPr algn="ctr">
                  <a:lnSpc>
                    <a:spcPct val="90000"/>
                  </a:lnSpc>
                  <a:buSzPts val="1200"/>
                </a:pPr>
                <a:t>13</a:t>
              </a:fld>
              <a:endParaRPr sz="900"/>
            </a:p>
          </p:txBody>
        </p:sp>
        <p:pic>
          <p:nvPicPr>
            <p:cNvPr id="2356" name="Google Shape;2356;g2d2955d07a9_0_82"/>
            <p:cNvPicPr preferRelativeResize="0"/>
            <p:nvPr/>
          </p:nvPicPr>
          <p:blipFill rotWithShape="1">
            <a:blip r:embed="rId20">
              <a:alphaModFix/>
            </a:blip>
            <a:srcRect/>
            <a:stretch/>
          </p:blipFill>
          <p:spPr>
            <a:xfrm>
              <a:off x="8551080" y="103680"/>
              <a:ext cx="538560" cy="332640"/>
            </a:xfrm>
            <a:prstGeom prst="rect">
              <a:avLst/>
            </a:prstGeom>
            <a:noFill/>
            <a:ln>
              <a:noFill/>
            </a:ln>
          </p:spPr>
        </p:pic>
      </p:grpSp>
    </p:spTree>
    <p:extLst>
      <p:ext uri="{BB962C8B-B14F-4D97-AF65-F5344CB8AC3E}">
        <p14:creationId xmlns:p14="http://schemas.microsoft.com/office/powerpoint/2010/main" val="94978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96"/>
          <p:cNvSpPr/>
          <p:nvPr/>
        </p:nvSpPr>
        <p:spPr>
          <a:xfrm>
            <a:off x="-371900" y="473625"/>
            <a:ext cx="881700" cy="443700"/>
          </a:xfrm>
          <a:prstGeom prst="roundRect">
            <a:avLst>
              <a:gd name="adj" fmla="val 50000"/>
            </a:avLst>
          </a:prstGeom>
          <a:solidFill>
            <a:srgbClr val="1E36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2" name="Google Shape;442;p96" descr="https://lh7-eu.googleusercontent.com/ko96cV3o44hC-7Q_6mG3CSoyeD0YggprqXOL0odmp1ydxMW6RBdxZtdSKSPtVa8X1FAj8BIecmyEQp4FnB2KEbA2NlY4HdDa3hlLYvv__PPp5UJpKh6-ulQUvRs5-Ap3BitHjkIttVMXoUi1C5R-33IlzA=nw"/>
          <p:cNvPicPr preferRelativeResize="0"/>
          <p:nvPr/>
        </p:nvPicPr>
        <p:blipFill rotWithShape="1">
          <a:blip r:embed="rId3">
            <a:alphaModFix/>
          </a:blip>
          <a:srcRect/>
          <a:stretch/>
        </p:blipFill>
        <p:spPr>
          <a:xfrm>
            <a:off x="7282679" y="137204"/>
            <a:ext cx="1677477" cy="394207"/>
          </a:xfrm>
          <a:prstGeom prst="rect">
            <a:avLst/>
          </a:prstGeom>
          <a:noFill/>
          <a:ln>
            <a:noFill/>
          </a:ln>
        </p:spPr>
      </p:pic>
      <p:pic>
        <p:nvPicPr>
          <p:cNvPr id="443" name="Google Shape;443;p96"/>
          <p:cNvPicPr preferRelativeResize="0"/>
          <p:nvPr/>
        </p:nvPicPr>
        <p:blipFill rotWithShape="1">
          <a:blip r:embed="rId4">
            <a:alphaModFix/>
          </a:blip>
          <a:srcRect/>
          <a:stretch/>
        </p:blipFill>
        <p:spPr>
          <a:xfrm>
            <a:off x="2157476" y="4808100"/>
            <a:ext cx="4355999" cy="261360"/>
          </a:xfrm>
          <a:prstGeom prst="rect">
            <a:avLst/>
          </a:prstGeom>
          <a:noFill/>
          <a:ln>
            <a:noFill/>
          </a:ln>
        </p:spPr>
      </p:pic>
      <p:sp>
        <p:nvSpPr>
          <p:cNvPr id="444" name="Google Shape;444;p96"/>
          <p:cNvSpPr txBox="1"/>
          <p:nvPr/>
        </p:nvSpPr>
        <p:spPr>
          <a:xfrm>
            <a:off x="2357449" y="2024372"/>
            <a:ext cx="4429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96"/>
          <p:cNvSpPr txBox="1"/>
          <p:nvPr/>
        </p:nvSpPr>
        <p:spPr>
          <a:xfrm>
            <a:off x="1521405" y="2237264"/>
            <a:ext cx="610119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it" sz="3200" b="1" i="0" u="none" strike="noStrike" cap="none" dirty="0">
                <a:solidFill>
                  <a:srgbClr val="1E3680"/>
                </a:solidFill>
                <a:latin typeface="Titillium Web"/>
                <a:ea typeface="Titillium Web"/>
                <a:cs typeface="Titillium Web"/>
                <a:sym typeface="Titillium Web"/>
              </a:rPr>
              <a:t>LA SCRIVANIA ENTE TERZO DI I1G</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cxnSp>
        <p:nvCxnSpPr>
          <p:cNvPr id="1228" name="Google Shape;1228;p36"/>
          <p:cNvCxnSpPr/>
          <p:nvPr/>
        </p:nvCxnSpPr>
        <p:spPr>
          <a:xfrm>
            <a:off x="6475755" y="1758991"/>
            <a:ext cx="0" cy="997959"/>
          </a:xfrm>
          <a:prstGeom prst="straightConnector1">
            <a:avLst/>
          </a:prstGeom>
          <a:noFill/>
          <a:ln w="9525" cap="flat" cmpd="sng">
            <a:solidFill>
              <a:srgbClr val="7F7F7F"/>
            </a:solidFill>
            <a:prstDash val="dash"/>
            <a:round/>
            <a:headEnd type="none" w="sm" len="sm"/>
            <a:tailEnd type="none" w="sm" len="sm"/>
          </a:ln>
        </p:spPr>
      </p:cxnSp>
      <p:cxnSp>
        <p:nvCxnSpPr>
          <p:cNvPr id="1229" name="Google Shape;1229;p36"/>
          <p:cNvCxnSpPr/>
          <p:nvPr/>
        </p:nvCxnSpPr>
        <p:spPr>
          <a:xfrm>
            <a:off x="2946288" y="1939569"/>
            <a:ext cx="9000" cy="2485800"/>
          </a:xfrm>
          <a:prstGeom prst="straightConnector1">
            <a:avLst/>
          </a:prstGeom>
          <a:noFill/>
          <a:ln w="9525" cap="flat" cmpd="sng">
            <a:solidFill>
              <a:srgbClr val="274E13"/>
            </a:solidFill>
            <a:prstDash val="solid"/>
            <a:round/>
            <a:headEnd type="none" w="sm" len="sm"/>
            <a:tailEnd type="none" w="sm" len="sm"/>
          </a:ln>
        </p:spPr>
      </p:cxnSp>
      <p:sp>
        <p:nvSpPr>
          <p:cNvPr id="1230" name="Google Shape;1230;p36"/>
          <p:cNvSpPr/>
          <p:nvPr/>
        </p:nvSpPr>
        <p:spPr>
          <a:xfrm>
            <a:off x="389700" y="541562"/>
            <a:ext cx="7408500" cy="443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it" sz="1400" b="1" i="0" u="none" strike="noStrike" cap="none">
                <a:solidFill>
                  <a:srgbClr val="24509A"/>
                </a:solidFill>
                <a:latin typeface="Titillium Web"/>
                <a:ea typeface="Titillium Web"/>
                <a:cs typeface="Titillium Web"/>
                <a:sym typeface="Titillium Web"/>
              </a:rPr>
              <a:t> </a:t>
            </a:r>
            <a:r>
              <a:rPr lang="it" sz="1800" b="1" i="0" u="none" strike="noStrike" cap="none">
                <a:solidFill>
                  <a:srgbClr val="1E3680"/>
                </a:solidFill>
                <a:latin typeface="Titillium Web"/>
                <a:ea typeface="Titillium Web"/>
                <a:cs typeface="Titillium Web"/>
                <a:sym typeface="Titillium Web"/>
              </a:rPr>
              <a:t>   Il cronoprogramma </a:t>
            </a:r>
            <a:endParaRPr sz="1800" b="0" i="0" u="none" strike="noStrike" cap="none">
              <a:solidFill>
                <a:srgbClr val="1E3680"/>
              </a:solidFill>
              <a:latin typeface="Titillium Web"/>
              <a:ea typeface="Titillium Web"/>
              <a:cs typeface="Titillium Web"/>
              <a:sym typeface="Titillium Web"/>
            </a:endParaRPr>
          </a:p>
        </p:txBody>
      </p:sp>
      <p:cxnSp>
        <p:nvCxnSpPr>
          <p:cNvPr id="1231" name="Google Shape;1231;p36"/>
          <p:cNvCxnSpPr/>
          <p:nvPr/>
        </p:nvCxnSpPr>
        <p:spPr>
          <a:xfrm>
            <a:off x="3937409" y="1729550"/>
            <a:ext cx="0" cy="2632500"/>
          </a:xfrm>
          <a:prstGeom prst="straightConnector1">
            <a:avLst/>
          </a:prstGeom>
          <a:noFill/>
          <a:ln w="9525" cap="flat" cmpd="sng">
            <a:solidFill>
              <a:srgbClr val="274E13"/>
            </a:solidFill>
            <a:prstDash val="solid"/>
            <a:round/>
            <a:headEnd type="none" w="sm" len="sm"/>
            <a:tailEnd type="none" w="sm" len="sm"/>
          </a:ln>
        </p:spPr>
      </p:cxnSp>
      <p:cxnSp>
        <p:nvCxnSpPr>
          <p:cNvPr id="1232" name="Google Shape;1232;p36"/>
          <p:cNvCxnSpPr/>
          <p:nvPr/>
        </p:nvCxnSpPr>
        <p:spPr>
          <a:xfrm>
            <a:off x="5781727" y="1802576"/>
            <a:ext cx="0" cy="889477"/>
          </a:xfrm>
          <a:prstGeom prst="straightConnector1">
            <a:avLst/>
          </a:prstGeom>
          <a:noFill/>
          <a:ln w="9525" cap="flat" cmpd="sng">
            <a:solidFill>
              <a:srgbClr val="7F7F7F"/>
            </a:solidFill>
            <a:prstDash val="dash"/>
            <a:round/>
            <a:headEnd type="none" w="sm" len="sm"/>
            <a:tailEnd type="none" w="sm" len="sm"/>
          </a:ln>
        </p:spPr>
      </p:cxnSp>
      <p:sp>
        <p:nvSpPr>
          <p:cNvPr id="1233" name="Google Shape;1233;p36"/>
          <p:cNvSpPr/>
          <p:nvPr/>
        </p:nvSpPr>
        <p:spPr>
          <a:xfrm>
            <a:off x="3062549" y="1729550"/>
            <a:ext cx="5696683" cy="73026"/>
          </a:xfrm>
          <a:prstGeom prst="roundRect">
            <a:avLst>
              <a:gd name="adj" fmla="val 50000"/>
            </a:avLst>
          </a:prstGeom>
          <a:noFill/>
          <a:ln w="9525" cap="flat" cmpd="sng">
            <a:solidFill>
              <a:srgbClr val="434343"/>
            </a:solidFill>
            <a:prstDash val="dash"/>
            <a:round/>
            <a:headEnd type="none" w="sm" len="sm"/>
            <a:tailEnd type="none" w="sm" len="sm"/>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Titillium Web"/>
              <a:ea typeface="Titillium Web"/>
              <a:cs typeface="Titillium Web"/>
              <a:sym typeface="Titillium Web"/>
            </a:endParaRPr>
          </a:p>
        </p:txBody>
      </p:sp>
      <p:sp>
        <p:nvSpPr>
          <p:cNvPr id="1234" name="Google Shape;1234;p36"/>
          <p:cNvSpPr/>
          <p:nvPr/>
        </p:nvSpPr>
        <p:spPr>
          <a:xfrm>
            <a:off x="384763" y="1722250"/>
            <a:ext cx="3630796" cy="103854"/>
          </a:xfrm>
          <a:prstGeom prst="roundRect">
            <a:avLst>
              <a:gd name="adj" fmla="val 50000"/>
            </a:avLst>
          </a:prstGeom>
          <a:solidFill>
            <a:srgbClr val="0070C0"/>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Titillium Web"/>
              <a:ea typeface="Titillium Web"/>
              <a:cs typeface="Titillium Web"/>
              <a:sym typeface="Titillium Web"/>
            </a:endParaRPr>
          </a:p>
        </p:txBody>
      </p:sp>
      <p:sp>
        <p:nvSpPr>
          <p:cNvPr id="1235" name="Google Shape;1235;p36"/>
          <p:cNvSpPr/>
          <p:nvPr/>
        </p:nvSpPr>
        <p:spPr>
          <a:xfrm rot="-5400000">
            <a:off x="8493900" y="1551600"/>
            <a:ext cx="371100" cy="371100"/>
          </a:xfrm>
          <a:prstGeom prst="ellipse">
            <a:avLst/>
          </a:prstGeom>
          <a:solidFill>
            <a:srgbClr val="FFFFFF"/>
          </a:solidFill>
          <a:ln w="9525" cap="flat" cmpd="sng">
            <a:solidFill>
              <a:srgbClr val="0066CC"/>
            </a:solidFill>
            <a:prstDash val="solid"/>
            <a:round/>
            <a:headEnd type="none" w="sm" len="sm"/>
            <a:tailEnd type="none" w="sm" len="sm"/>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36" name="Google Shape;1236;p36"/>
          <p:cNvSpPr/>
          <p:nvPr/>
        </p:nvSpPr>
        <p:spPr>
          <a:xfrm rot="-5400000">
            <a:off x="8602938" y="1666800"/>
            <a:ext cx="156300" cy="156300"/>
          </a:xfrm>
          <a:prstGeom prst="ellipse">
            <a:avLst/>
          </a:prstGeom>
          <a:solidFill>
            <a:srgbClr val="0032A1"/>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37" name="Google Shape;1237;p36"/>
          <p:cNvSpPr/>
          <p:nvPr/>
        </p:nvSpPr>
        <p:spPr>
          <a:xfrm rot="-5400000">
            <a:off x="290306" y="1692473"/>
            <a:ext cx="156300" cy="156300"/>
          </a:xfrm>
          <a:prstGeom prst="ellipse">
            <a:avLst/>
          </a:prstGeom>
          <a:solidFill>
            <a:srgbClr val="003878"/>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38" name="Google Shape;1238;p36"/>
          <p:cNvSpPr/>
          <p:nvPr/>
        </p:nvSpPr>
        <p:spPr>
          <a:xfrm rot="-5400000">
            <a:off x="599283" y="1552330"/>
            <a:ext cx="371100" cy="371100"/>
          </a:xfrm>
          <a:prstGeom prst="ellipse">
            <a:avLst/>
          </a:prstGeom>
          <a:solidFill>
            <a:srgbClr val="FFFFFF"/>
          </a:solidFill>
          <a:ln w="9525" cap="flat" cmpd="sng">
            <a:solidFill>
              <a:srgbClr val="274E13"/>
            </a:solidFill>
            <a:prstDash val="solid"/>
            <a:round/>
            <a:headEnd type="none" w="sm" len="sm"/>
            <a:tailEnd type="none" w="sm" len="sm"/>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39" name="Google Shape;1239;p36"/>
          <p:cNvSpPr/>
          <p:nvPr/>
        </p:nvSpPr>
        <p:spPr>
          <a:xfrm rot="-5400000">
            <a:off x="712396" y="1667763"/>
            <a:ext cx="156300" cy="156300"/>
          </a:xfrm>
          <a:prstGeom prst="ellipse">
            <a:avLst/>
          </a:prstGeom>
          <a:solidFill>
            <a:srgbClr val="38761D"/>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40" name="Google Shape;1240;p36"/>
          <p:cNvSpPr txBox="1"/>
          <p:nvPr/>
        </p:nvSpPr>
        <p:spPr>
          <a:xfrm>
            <a:off x="97159" y="968765"/>
            <a:ext cx="1396200" cy="600062"/>
          </a:xfrm>
          <a:prstGeom prst="rect">
            <a:avLst/>
          </a:prstGeom>
          <a:noFill/>
          <a:ln>
            <a:noFill/>
          </a:ln>
        </p:spPr>
        <p:txBody>
          <a:bodyPr spcFirstLastPara="1" wrap="square" lIns="82275" tIns="82275" rIns="82275" bIns="82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Settembre 2023</a:t>
            </a:r>
            <a:endParaRPr sz="1400" b="1" i="0" u="none" strike="noStrike" cap="none">
              <a:solidFill>
                <a:srgbClr val="434343"/>
              </a:solidFill>
              <a:latin typeface="Arial"/>
              <a:ea typeface="Arial"/>
              <a:cs typeface="Arial"/>
              <a:sym typeface="Arial"/>
            </a:endParaRPr>
          </a:p>
        </p:txBody>
      </p:sp>
      <p:sp>
        <p:nvSpPr>
          <p:cNvPr id="1241" name="Google Shape;1241;p36"/>
          <p:cNvSpPr/>
          <p:nvPr/>
        </p:nvSpPr>
        <p:spPr>
          <a:xfrm rot="-5400000">
            <a:off x="1776748" y="1551600"/>
            <a:ext cx="371100" cy="371100"/>
          </a:xfrm>
          <a:prstGeom prst="ellipse">
            <a:avLst/>
          </a:prstGeom>
          <a:solidFill>
            <a:srgbClr val="FFFFFF"/>
          </a:solidFill>
          <a:ln w="9525" cap="flat" cmpd="sng">
            <a:solidFill>
              <a:srgbClr val="274E13"/>
            </a:solidFill>
            <a:prstDash val="solid"/>
            <a:round/>
            <a:headEnd type="none" w="sm" len="sm"/>
            <a:tailEnd type="none" w="sm" len="sm"/>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42" name="Google Shape;1242;p36"/>
          <p:cNvSpPr/>
          <p:nvPr/>
        </p:nvSpPr>
        <p:spPr>
          <a:xfrm rot="-5400000">
            <a:off x="1884153" y="1667763"/>
            <a:ext cx="156300" cy="156300"/>
          </a:xfrm>
          <a:prstGeom prst="ellipse">
            <a:avLst/>
          </a:prstGeom>
          <a:solidFill>
            <a:srgbClr val="38761D"/>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43" name="Google Shape;1243;p36"/>
          <p:cNvSpPr txBox="1"/>
          <p:nvPr/>
        </p:nvSpPr>
        <p:spPr>
          <a:xfrm>
            <a:off x="1310359" y="968400"/>
            <a:ext cx="1347300" cy="569311"/>
          </a:xfrm>
          <a:prstGeom prst="rect">
            <a:avLst/>
          </a:prstGeom>
          <a:noFill/>
          <a:ln>
            <a:noFill/>
          </a:ln>
        </p:spPr>
        <p:txBody>
          <a:bodyPr spcFirstLastPara="1" wrap="square" lIns="82275" tIns="82275" rIns="82275" bIns="82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Dicembre 2023</a:t>
            </a:r>
            <a:endParaRPr sz="1400" b="1" i="0" u="none" strike="noStrike" cap="none">
              <a:solidFill>
                <a:srgbClr val="434343"/>
              </a:solidFill>
              <a:latin typeface="Arial"/>
              <a:ea typeface="Arial"/>
              <a:cs typeface="Arial"/>
              <a:sym typeface="Arial"/>
            </a:endParaRPr>
          </a:p>
        </p:txBody>
      </p:sp>
      <p:sp>
        <p:nvSpPr>
          <p:cNvPr id="1244" name="Google Shape;1244;p36"/>
          <p:cNvSpPr txBox="1"/>
          <p:nvPr/>
        </p:nvSpPr>
        <p:spPr>
          <a:xfrm>
            <a:off x="8005800" y="968400"/>
            <a:ext cx="1347300" cy="574800"/>
          </a:xfrm>
          <a:prstGeom prst="rect">
            <a:avLst/>
          </a:prstGeom>
          <a:noFill/>
          <a:ln>
            <a:noFill/>
          </a:ln>
        </p:spPr>
        <p:txBody>
          <a:bodyPr spcFirstLastPara="1" wrap="square" lIns="82275" tIns="82275" rIns="82275" bIns="82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Giugno </a:t>
            </a:r>
            <a:endParaRPr sz="1400" b="1" i="0" u="none" strike="noStrike" cap="none">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2026</a:t>
            </a:r>
            <a:endParaRPr sz="1400" b="1" i="0" u="none" strike="noStrike" cap="none">
              <a:solidFill>
                <a:srgbClr val="434343"/>
              </a:solidFill>
              <a:latin typeface="Arial"/>
              <a:ea typeface="Arial"/>
              <a:cs typeface="Arial"/>
              <a:sym typeface="Arial"/>
            </a:endParaRPr>
          </a:p>
        </p:txBody>
      </p:sp>
      <p:sp>
        <p:nvSpPr>
          <p:cNvPr id="1245" name="Google Shape;1245;p36"/>
          <p:cNvSpPr txBox="1"/>
          <p:nvPr/>
        </p:nvSpPr>
        <p:spPr>
          <a:xfrm>
            <a:off x="3136961" y="4108449"/>
            <a:ext cx="1004100" cy="615600"/>
          </a:xfrm>
          <a:prstGeom prst="rect">
            <a:avLst/>
          </a:prstGeom>
          <a:noFill/>
          <a:ln>
            <a:noFill/>
          </a:ln>
        </p:spPr>
        <p:txBody>
          <a:bodyPr spcFirstLastPara="1" wrap="square" lIns="82275" tIns="82275" rIns="82275" bIns="82275" anchor="t" anchorCtr="0">
            <a:noAutofit/>
          </a:bodyPr>
          <a:lstStyle/>
          <a:p>
            <a:pPr marL="0" marR="0" lvl="0" indent="0" algn="l" rtl="0">
              <a:lnSpc>
                <a:spcPct val="115000"/>
              </a:lnSpc>
              <a:spcBef>
                <a:spcPts val="0"/>
              </a:spcBef>
              <a:spcAft>
                <a:spcPts val="0"/>
              </a:spcAft>
              <a:buClr>
                <a:schemeClr val="dk1"/>
              </a:buClr>
              <a:buSzPts val="800"/>
              <a:buFont typeface="Arial"/>
              <a:buNone/>
            </a:pPr>
            <a:r>
              <a:rPr lang="it" sz="900" b="1" i="0" u="none" strike="noStrike" cap="none">
                <a:solidFill>
                  <a:schemeClr val="dk1"/>
                </a:solidFill>
                <a:latin typeface="Titillium Web"/>
                <a:ea typeface="Titillium Web"/>
                <a:cs typeface="Titillium Web"/>
                <a:sym typeface="Titillium Web"/>
              </a:rPr>
              <a:t>Esito positivo collaudo</a:t>
            </a:r>
            <a:r>
              <a:rPr lang="it" sz="900" b="0" i="0" u="none" strike="noStrike" cap="none">
                <a:solidFill>
                  <a:schemeClr val="dk1"/>
                </a:solidFill>
                <a:latin typeface="Titillium Web"/>
                <a:ea typeface="Titillium Web"/>
                <a:cs typeface="Titillium Web"/>
                <a:sym typeface="Titillium Web"/>
              </a:rPr>
              <a:t> del Catalogo SSU</a:t>
            </a:r>
            <a:r>
              <a:rPr lang="it" sz="900" b="0" i="0" u="none" strike="noStrike" cap="none">
                <a:solidFill>
                  <a:schemeClr val="dk1"/>
                </a:solidFill>
                <a:latin typeface="Arial"/>
                <a:ea typeface="Arial"/>
                <a:cs typeface="Arial"/>
                <a:sym typeface="Arial"/>
              </a:rPr>
              <a:t> </a:t>
            </a:r>
            <a:endParaRPr sz="900" b="1" i="0" u="none" strike="noStrike" cap="none">
              <a:solidFill>
                <a:srgbClr val="666666"/>
              </a:solidFill>
              <a:latin typeface="Arial"/>
              <a:ea typeface="Arial"/>
              <a:cs typeface="Arial"/>
              <a:sym typeface="Arial"/>
            </a:endParaRPr>
          </a:p>
        </p:txBody>
      </p:sp>
      <p:sp>
        <p:nvSpPr>
          <p:cNvPr id="1246" name="Google Shape;1246;p36"/>
          <p:cNvSpPr txBox="1"/>
          <p:nvPr/>
        </p:nvSpPr>
        <p:spPr>
          <a:xfrm>
            <a:off x="5270771" y="2407293"/>
            <a:ext cx="1004100" cy="1066200"/>
          </a:xfrm>
          <a:prstGeom prst="rect">
            <a:avLst/>
          </a:prstGeom>
          <a:noFill/>
          <a:ln>
            <a:noFill/>
          </a:ln>
        </p:spPr>
        <p:txBody>
          <a:bodyPr spcFirstLastPara="1" wrap="square" lIns="82275" tIns="82275" rIns="82275" bIns="82275" anchor="t" anchorCtr="0">
            <a:noAutofit/>
          </a:bodyPr>
          <a:lstStyle/>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rgbClr val="66666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it" sz="900" b="0" i="0" u="none" strike="noStrike" cap="none">
                <a:solidFill>
                  <a:schemeClr val="dk1"/>
                </a:solidFill>
                <a:latin typeface="Titillium Web"/>
                <a:ea typeface="Titillium Web"/>
                <a:cs typeface="Titillium Web"/>
                <a:sym typeface="Titillium Web"/>
              </a:rPr>
              <a:t>Avvio</a:t>
            </a:r>
            <a:br>
              <a:rPr lang="it" sz="900" b="0" i="0" u="none" strike="noStrike" cap="none">
                <a:solidFill>
                  <a:schemeClr val="dk1"/>
                </a:solidFill>
                <a:latin typeface="Titillium Web"/>
                <a:ea typeface="Titillium Web"/>
                <a:cs typeface="Titillium Web"/>
                <a:sym typeface="Titillium Web"/>
              </a:rPr>
            </a:br>
            <a:r>
              <a:rPr lang="it" sz="900" b="0" i="0" u="none" strike="noStrike" cap="none">
                <a:solidFill>
                  <a:schemeClr val="dk1"/>
                </a:solidFill>
                <a:latin typeface="Titillium Web"/>
                <a:ea typeface="Titillium Web"/>
                <a:cs typeface="Titillium Web"/>
                <a:sym typeface="Titillium Web"/>
              </a:rPr>
              <a:t>del </a:t>
            </a:r>
            <a:r>
              <a:rPr lang="it" sz="900" b="1" i="0" u="none" strike="noStrike" cap="none">
                <a:solidFill>
                  <a:schemeClr val="dk1"/>
                </a:solidFill>
                <a:latin typeface="Titillium Web"/>
                <a:ea typeface="Titillium Web"/>
                <a:cs typeface="Titillium Web"/>
                <a:sym typeface="Titillium Web"/>
              </a:rPr>
              <a:t>Sistema di Accreditamento</a:t>
            </a:r>
            <a:endParaRPr sz="900" b="1" i="0" u="none" strike="noStrike" cap="none">
              <a:solidFill>
                <a:schemeClr val="dk1"/>
              </a:solidFill>
              <a:latin typeface="Titillium Web"/>
              <a:ea typeface="Titillium Web"/>
              <a:cs typeface="Titillium Web"/>
              <a:sym typeface="Titillium Web"/>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chemeClr val="dk1"/>
              </a:solidFill>
              <a:latin typeface="Titillium Web"/>
              <a:ea typeface="Titillium Web"/>
              <a:cs typeface="Titillium Web"/>
              <a:sym typeface="Titillium Web"/>
            </a:endParaRPr>
          </a:p>
        </p:txBody>
      </p:sp>
      <p:sp>
        <p:nvSpPr>
          <p:cNvPr id="1247" name="Google Shape;1247;p36"/>
          <p:cNvSpPr txBox="1"/>
          <p:nvPr/>
        </p:nvSpPr>
        <p:spPr>
          <a:xfrm>
            <a:off x="3678261" y="968400"/>
            <a:ext cx="1184100" cy="547756"/>
          </a:xfrm>
          <a:prstGeom prst="rect">
            <a:avLst/>
          </a:prstGeom>
          <a:noFill/>
          <a:ln>
            <a:noFill/>
          </a:ln>
        </p:spPr>
        <p:txBody>
          <a:bodyPr spcFirstLastPara="1" wrap="square" lIns="82275" tIns="82275" rIns="82275" bIns="82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400" b="1" i="0" u="none" strike="noStrike" cap="none">
                <a:solidFill>
                  <a:srgbClr val="434343"/>
                </a:solidFill>
                <a:latin typeface="Arial"/>
                <a:ea typeface="Arial"/>
                <a:cs typeface="Arial"/>
                <a:sym typeface="Arial"/>
              </a:rPr>
              <a:t>Luglio</a:t>
            </a:r>
            <a:endParaRPr sz="1400" b="1"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it" sz="1400" b="1" i="0" u="none" strike="noStrike" cap="none">
                <a:solidFill>
                  <a:srgbClr val="434343"/>
                </a:solidFill>
                <a:latin typeface="Arial"/>
                <a:ea typeface="Arial"/>
                <a:cs typeface="Arial"/>
                <a:sym typeface="Arial"/>
              </a:rPr>
              <a:t>2024</a:t>
            </a:r>
            <a:endParaRPr sz="1200" b="1" i="0" u="none" strike="noStrike" cap="none" baseline="30000">
              <a:solidFill>
                <a:srgbClr val="434343"/>
              </a:solidFill>
              <a:latin typeface="Arial"/>
              <a:ea typeface="Arial"/>
              <a:cs typeface="Arial"/>
              <a:sym typeface="Arial"/>
            </a:endParaRPr>
          </a:p>
        </p:txBody>
      </p:sp>
      <p:sp>
        <p:nvSpPr>
          <p:cNvPr id="1248" name="Google Shape;1248;p36"/>
          <p:cNvSpPr/>
          <p:nvPr/>
        </p:nvSpPr>
        <p:spPr>
          <a:xfrm rot="-5400000">
            <a:off x="6442851" y="1731005"/>
            <a:ext cx="78000" cy="78000"/>
          </a:xfrm>
          <a:prstGeom prst="ellipse">
            <a:avLst/>
          </a:prstGeom>
          <a:solidFill>
            <a:srgbClr val="666666"/>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49" name="Google Shape;1249;p36"/>
          <p:cNvSpPr txBox="1"/>
          <p:nvPr/>
        </p:nvSpPr>
        <p:spPr>
          <a:xfrm>
            <a:off x="1653908" y="2881781"/>
            <a:ext cx="939300" cy="763800"/>
          </a:xfrm>
          <a:prstGeom prst="rect">
            <a:avLst/>
          </a:prstGeom>
          <a:noFill/>
          <a:ln>
            <a:noFill/>
          </a:ln>
        </p:spPr>
        <p:txBody>
          <a:bodyPr spcFirstLastPara="1" wrap="square" lIns="82275" tIns="82275" rIns="82275" bIns="8227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it" sz="900" b="0" i="0" u="none" strike="noStrike" cap="none">
                <a:solidFill>
                  <a:schemeClr val="dk1"/>
                </a:solidFill>
                <a:latin typeface="Titillium Web"/>
                <a:ea typeface="Titillium Web"/>
                <a:cs typeface="Titillium Web"/>
                <a:sym typeface="Titillium Web"/>
              </a:rPr>
              <a:t>Realizzazione</a:t>
            </a:r>
            <a:endParaRPr sz="900" b="0" i="0" u="none" strike="noStrike" cap="none">
              <a:solidFill>
                <a:schemeClr val="dk1"/>
              </a:solidFill>
              <a:latin typeface="Titillium Web"/>
              <a:ea typeface="Titillium Web"/>
              <a:cs typeface="Titillium Web"/>
              <a:sym typeface="Titillium Web"/>
            </a:endParaRPr>
          </a:p>
          <a:p>
            <a:pPr marL="0" marR="0" lvl="0" indent="0" algn="l" rtl="0">
              <a:lnSpc>
                <a:spcPct val="115000"/>
              </a:lnSpc>
              <a:spcBef>
                <a:spcPts val="0"/>
              </a:spcBef>
              <a:spcAft>
                <a:spcPts val="0"/>
              </a:spcAft>
              <a:buClr>
                <a:srgbClr val="000000"/>
              </a:buClr>
              <a:buSzPts val="800"/>
              <a:buFont typeface="Arial"/>
              <a:buNone/>
            </a:pPr>
            <a:r>
              <a:rPr lang="it" sz="900" b="0" i="0" u="none" strike="noStrike" cap="none">
                <a:solidFill>
                  <a:schemeClr val="dk1"/>
                </a:solidFill>
                <a:latin typeface="Titillium Web"/>
                <a:ea typeface="Titillium Web"/>
                <a:cs typeface="Titillium Web"/>
                <a:sym typeface="Titillium Web"/>
              </a:rPr>
              <a:t>della componente</a:t>
            </a:r>
            <a:endParaRPr sz="900" b="0" i="0" u="none" strike="noStrike" cap="none">
              <a:solidFill>
                <a:schemeClr val="dk1"/>
              </a:solidFill>
              <a:latin typeface="Titillium Web"/>
              <a:ea typeface="Titillium Web"/>
              <a:cs typeface="Titillium Web"/>
              <a:sym typeface="Titillium Web"/>
            </a:endParaRPr>
          </a:p>
          <a:p>
            <a:pPr marL="0" marR="0" lvl="0" indent="0" algn="l" rtl="0">
              <a:lnSpc>
                <a:spcPct val="115000"/>
              </a:lnSpc>
              <a:spcBef>
                <a:spcPts val="0"/>
              </a:spcBef>
              <a:spcAft>
                <a:spcPts val="0"/>
              </a:spcAft>
              <a:buClr>
                <a:srgbClr val="000000"/>
              </a:buClr>
              <a:buSzPts val="800"/>
              <a:buFont typeface="Arial"/>
              <a:buNone/>
            </a:pPr>
            <a:r>
              <a:rPr lang="it" sz="900" b="1" i="0" u="none" strike="noStrike" cap="none">
                <a:solidFill>
                  <a:schemeClr val="dk1"/>
                </a:solidFill>
                <a:latin typeface="Titillium Web"/>
                <a:ea typeface="Titillium Web"/>
                <a:cs typeface="Titillium Web"/>
                <a:sym typeface="Titillium Web"/>
              </a:rPr>
              <a:t>Catalogo SSU</a:t>
            </a:r>
            <a:endParaRPr sz="900" b="1" i="0" u="none" strike="noStrike" cap="none">
              <a:solidFill>
                <a:schemeClr val="dk1"/>
              </a:solidFill>
              <a:latin typeface="Titillium Web"/>
              <a:ea typeface="Titillium Web"/>
              <a:cs typeface="Titillium Web"/>
              <a:sym typeface="Titillium Web"/>
            </a:endParaRPr>
          </a:p>
        </p:txBody>
      </p:sp>
      <p:cxnSp>
        <p:nvCxnSpPr>
          <p:cNvPr id="1250" name="Google Shape;1250;p36"/>
          <p:cNvCxnSpPr/>
          <p:nvPr/>
        </p:nvCxnSpPr>
        <p:spPr>
          <a:xfrm>
            <a:off x="786259" y="1946365"/>
            <a:ext cx="9000" cy="2087227"/>
          </a:xfrm>
          <a:prstGeom prst="straightConnector1">
            <a:avLst/>
          </a:prstGeom>
          <a:noFill/>
          <a:ln w="9525" cap="flat" cmpd="sng">
            <a:solidFill>
              <a:srgbClr val="274E13"/>
            </a:solidFill>
            <a:prstDash val="solid"/>
            <a:round/>
            <a:headEnd type="none" w="sm" len="sm"/>
            <a:tailEnd type="none" w="sm" len="sm"/>
          </a:ln>
        </p:spPr>
      </p:cxnSp>
      <p:cxnSp>
        <p:nvCxnSpPr>
          <p:cNvPr id="1251" name="Google Shape;1251;p36"/>
          <p:cNvCxnSpPr>
            <a:stCxn id="1241" idx="2"/>
          </p:cNvCxnSpPr>
          <p:nvPr/>
        </p:nvCxnSpPr>
        <p:spPr>
          <a:xfrm>
            <a:off x="1962298" y="1922700"/>
            <a:ext cx="0" cy="1011000"/>
          </a:xfrm>
          <a:prstGeom prst="straightConnector1">
            <a:avLst/>
          </a:prstGeom>
          <a:noFill/>
          <a:ln w="9525" cap="flat" cmpd="sng">
            <a:solidFill>
              <a:srgbClr val="274E13"/>
            </a:solidFill>
            <a:prstDash val="solid"/>
            <a:round/>
            <a:headEnd type="none" w="sm" len="sm"/>
            <a:tailEnd type="none" w="sm" len="sm"/>
          </a:ln>
        </p:spPr>
      </p:cxnSp>
      <p:sp>
        <p:nvSpPr>
          <p:cNvPr id="1252" name="Google Shape;1252;p36"/>
          <p:cNvSpPr/>
          <p:nvPr/>
        </p:nvSpPr>
        <p:spPr>
          <a:xfrm>
            <a:off x="1443791" y="2070299"/>
            <a:ext cx="7411609" cy="263403"/>
          </a:xfrm>
          <a:prstGeom prst="roundRect">
            <a:avLst>
              <a:gd name="adj" fmla="val 50000"/>
            </a:avLst>
          </a:prstGeom>
          <a:solidFill>
            <a:srgbClr val="6AAAE4"/>
          </a:solidFill>
          <a:ln>
            <a:noFill/>
          </a:ln>
        </p:spPr>
        <p:txBody>
          <a:bodyPr spcFirstLastPara="1" wrap="square" lIns="82275" tIns="82275" rIns="82275" bIns="82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it" sz="1000" b="0" i="0" u="none" strike="noStrike" cap="none">
                <a:solidFill>
                  <a:srgbClr val="FFFDF7"/>
                </a:solidFill>
                <a:latin typeface="Titillium Web"/>
                <a:ea typeface="Titillium Web"/>
                <a:cs typeface="Titillium Web"/>
                <a:sym typeface="Titillium Web"/>
              </a:rPr>
              <a:t>Supporto ed accompagnamento agli Enti</a:t>
            </a:r>
            <a:endParaRPr sz="1000" b="0" i="0" u="none" strike="noStrike" cap="none">
              <a:solidFill>
                <a:srgbClr val="FFFDF7"/>
              </a:solidFill>
              <a:latin typeface="Titillium Web"/>
              <a:ea typeface="Titillium Web"/>
              <a:cs typeface="Titillium Web"/>
              <a:sym typeface="Titillium Web"/>
            </a:endParaRPr>
          </a:p>
        </p:txBody>
      </p:sp>
      <p:sp>
        <p:nvSpPr>
          <p:cNvPr id="1253" name="Google Shape;1253;p36"/>
          <p:cNvSpPr txBox="1"/>
          <p:nvPr/>
        </p:nvSpPr>
        <p:spPr>
          <a:xfrm>
            <a:off x="5129297" y="989432"/>
            <a:ext cx="1347300" cy="539738"/>
          </a:xfrm>
          <a:prstGeom prst="rect">
            <a:avLst/>
          </a:prstGeom>
          <a:noFill/>
          <a:ln>
            <a:noFill/>
          </a:ln>
        </p:spPr>
        <p:txBody>
          <a:bodyPr spcFirstLastPara="1" wrap="square" lIns="82275" tIns="82275" rIns="82275" bIns="82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Gennaio </a:t>
            </a:r>
            <a:endParaRPr sz="1400" b="1" i="0" u="none" strike="noStrike" cap="none">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2025</a:t>
            </a:r>
            <a:endParaRPr sz="1400" b="1" i="0" u="none" strike="noStrike" cap="none">
              <a:solidFill>
                <a:srgbClr val="434343"/>
              </a:solidFill>
              <a:latin typeface="Arial"/>
              <a:ea typeface="Arial"/>
              <a:cs typeface="Arial"/>
              <a:sym typeface="Arial"/>
            </a:endParaRPr>
          </a:p>
        </p:txBody>
      </p:sp>
      <p:sp>
        <p:nvSpPr>
          <p:cNvPr id="1254" name="Google Shape;1254;p36"/>
          <p:cNvSpPr txBox="1"/>
          <p:nvPr/>
        </p:nvSpPr>
        <p:spPr>
          <a:xfrm>
            <a:off x="2111812" y="3778075"/>
            <a:ext cx="837300" cy="69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it" sz="900" b="0" i="0" u="none" strike="noStrike" cap="none">
                <a:solidFill>
                  <a:schemeClr val="dk1"/>
                </a:solidFill>
                <a:latin typeface="Titillium Web"/>
                <a:ea typeface="Titillium Web"/>
                <a:cs typeface="Titillium Web"/>
                <a:sym typeface="Titillium Web"/>
              </a:rPr>
              <a:t>Disponibilità </a:t>
            </a:r>
            <a:r>
              <a:rPr lang="it" sz="900" b="1" i="0" u="none" strike="noStrike" cap="none">
                <a:solidFill>
                  <a:schemeClr val="dk1"/>
                </a:solidFill>
                <a:latin typeface="Titillium Web"/>
                <a:ea typeface="Titillium Web"/>
                <a:cs typeface="Titillium Web"/>
                <a:sym typeface="Titillium Web"/>
              </a:rPr>
              <a:t>e-service del Catalogo</a:t>
            </a:r>
            <a:r>
              <a:rPr lang="it" sz="900" b="0" i="0" u="none" strike="noStrike" cap="none">
                <a:solidFill>
                  <a:schemeClr val="dk1"/>
                </a:solidFill>
                <a:latin typeface="Titillium Web"/>
                <a:ea typeface="Titillium Web"/>
                <a:cs typeface="Titillium Web"/>
                <a:sym typeface="Titillium Web"/>
              </a:rPr>
              <a:t> su PDND</a:t>
            </a:r>
            <a:endParaRPr sz="900" b="0" i="0" u="none" strike="noStrike" cap="none">
              <a:solidFill>
                <a:schemeClr val="dk1"/>
              </a:solidFill>
              <a:latin typeface="Titillium Web"/>
              <a:ea typeface="Titillium Web"/>
              <a:cs typeface="Titillium Web"/>
              <a:sym typeface="Titillium Web"/>
            </a:endParaRPr>
          </a:p>
        </p:txBody>
      </p:sp>
      <p:sp>
        <p:nvSpPr>
          <p:cNvPr id="1255" name="Google Shape;1255;p36"/>
          <p:cNvSpPr/>
          <p:nvPr/>
        </p:nvSpPr>
        <p:spPr>
          <a:xfrm rot="-5400000">
            <a:off x="2753013" y="1551600"/>
            <a:ext cx="371100" cy="371100"/>
          </a:xfrm>
          <a:prstGeom prst="ellipse">
            <a:avLst/>
          </a:prstGeom>
          <a:solidFill>
            <a:srgbClr val="FFFFFF"/>
          </a:solidFill>
          <a:ln w="9525" cap="flat" cmpd="sng">
            <a:solidFill>
              <a:srgbClr val="274E13"/>
            </a:solidFill>
            <a:prstDash val="solid"/>
            <a:round/>
            <a:headEnd type="none" w="sm" len="sm"/>
            <a:tailEnd type="none" w="sm" len="sm"/>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56" name="Google Shape;1256;p36"/>
          <p:cNvSpPr/>
          <p:nvPr/>
        </p:nvSpPr>
        <p:spPr>
          <a:xfrm rot="-5400000">
            <a:off x="2860429" y="1666800"/>
            <a:ext cx="156300" cy="156300"/>
          </a:xfrm>
          <a:prstGeom prst="ellipse">
            <a:avLst/>
          </a:prstGeom>
          <a:solidFill>
            <a:srgbClr val="38761D"/>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57" name="Google Shape;1257;p36"/>
          <p:cNvSpPr txBox="1"/>
          <p:nvPr/>
        </p:nvSpPr>
        <p:spPr>
          <a:xfrm>
            <a:off x="2378139" y="968400"/>
            <a:ext cx="12207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Gennaio 2024</a:t>
            </a:r>
            <a:endParaRPr sz="1400" b="0" i="0" u="none" strike="noStrike" cap="none">
              <a:solidFill>
                <a:srgbClr val="000000"/>
              </a:solidFill>
              <a:latin typeface="Arial"/>
              <a:ea typeface="Arial"/>
              <a:cs typeface="Arial"/>
              <a:sym typeface="Arial"/>
            </a:endParaRPr>
          </a:p>
        </p:txBody>
      </p:sp>
      <p:sp>
        <p:nvSpPr>
          <p:cNvPr id="1258" name="Google Shape;1258;p36"/>
          <p:cNvSpPr txBox="1"/>
          <p:nvPr/>
        </p:nvSpPr>
        <p:spPr>
          <a:xfrm>
            <a:off x="4112008" y="2657237"/>
            <a:ext cx="939300" cy="954793"/>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1" i="0" u="none" strike="noStrike" cap="none">
                <a:solidFill>
                  <a:schemeClr val="dk1"/>
                </a:solidFill>
                <a:latin typeface="Titillium Web"/>
                <a:ea typeface="Titillium Web"/>
                <a:cs typeface="Titillium Web"/>
                <a:sym typeface="Titillium Web"/>
              </a:rPr>
              <a:t>Avvio Popolamento</a:t>
            </a:r>
            <a:endParaRPr sz="900" b="1" i="0" u="none" strike="noStrike" cap="none">
              <a:solidFill>
                <a:schemeClr val="dk1"/>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900"/>
              <a:buFont typeface="Arial"/>
              <a:buNone/>
            </a:pPr>
            <a:r>
              <a:rPr lang="it" sz="900" b="1" i="0" u="none" strike="noStrike" cap="none">
                <a:solidFill>
                  <a:schemeClr val="dk1"/>
                </a:solidFill>
                <a:latin typeface="Titillium Web"/>
                <a:ea typeface="Titillium Web"/>
                <a:cs typeface="Titillium Web"/>
                <a:sym typeface="Titillium Web"/>
              </a:rPr>
              <a:t>Catalogo </a:t>
            </a:r>
            <a:r>
              <a:rPr lang="it" sz="900" b="0" i="0" u="none" strike="noStrike" cap="none">
                <a:solidFill>
                  <a:schemeClr val="dk1"/>
                </a:solidFill>
                <a:latin typeface="Titillium Web"/>
                <a:ea typeface="Titillium Web"/>
                <a:cs typeface="Titillium Web"/>
                <a:sym typeface="Titillium Web"/>
              </a:rPr>
              <a:t>tramite </a:t>
            </a:r>
            <a:endParaRPr sz="900" b="0" i="0" u="none" strike="noStrike" cap="none">
              <a:solidFill>
                <a:schemeClr val="dk1"/>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dk1"/>
                </a:solidFill>
                <a:latin typeface="Titillium Web"/>
                <a:ea typeface="Titillium Web"/>
                <a:cs typeface="Titillium Web"/>
                <a:sym typeface="Titillium Web"/>
              </a:rPr>
              <a:t>funzionalità </a:t>
            </a:r>
            <a:endParaRPr sz="900" b="0" i="0" u="none" strike="noStrike" cap="none">
              <a:solidFill>
                <a:schemeClr val="dk1"/>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dk1"/>
                </a:solidFill>
                <a:latin typeface="Titillium Web"/>
                <a:ea typeface="Titillium Web"/>
                <a:cs typeface="Titillium Web"/>
                <a:sym typeface="Titillium Web"/>
              </a:rPr>
              <a:t>Human Oriented</a:t>
            </a:r>
            <a:endParaRPr sz="900" b="0" i="0" u="none" strike="noStrike" cap="none">
              <a:solidFill>
                <a:schemeClr val="dk1"/>
              </a:solidFill>
              <a:latin typeface="Titillium Web"/>
              <a:ea typeface="Titillium Web"/>
              <a:cs typeface="Titillium Web"/>
              <a:sym typeface="Titillium Web"/>
            </a:endParaRPr>
          </a:p>
        </p:txBody>
      </p:sp>
      <p:sp>
        <p:nvSpPr>
          <p:cNvPr id="1259" name="Google Shape;1259;p36"/>
          <p:cNvSpPr/>
          <p:nvPr/>
        </p:nvSpPr>
        <p:spPr>
          <a:xfrm rot="-5400000">
            <a:off x="3751859" y="1551600"/>
            <a:ext cx="371100" cy="371100"/>
          </a:xfrm>
          <a:prstGeom prst="ellipse">
            <a:avLst/>
          </a:prstGeom>
          <a:solidFill>
            <a:srgbClr val="FFFFFF"/>
          </a:solidFill>
          <a:ln w="9525" cap="flat" cmpd="sng">
            <a:solidFill>
              <a:srgbClr val="274E13"/>
            </a:solidFill>
            <a:prstDash val="solid"/>
            <a:round/>
            <a:headEnd type="none" w="sm" len="sm"/>
            <a:tailEnd type="none" w="sm" len="sm"/>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60" name="Google Shape;1260;p36"/>
          <p:cNvSpPr/>
          <p:nvPr/>
        </p:nvSpPr>
        <p:spPr>
          <a:xfrm rot="-5400000">
            <a:off x="3859259" y="1666800"/>
            <a:ext cx="156300" cy="156300"/>
          </a:xfrm>
          <a:prstGeom prst="ellipse">
            <a:avLst/>
          </a:prstGeom>
          <a:solidFill>
            <a:srgbClr val="38761D"/>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61" name="Google Shape;1261;p36"/>
          <p:cNvSpPr txBox="1"/>
          <p:nvPr/>
        </p:nvSpPr>
        <p:spPr>
          <a:xfrm>
            <a:off x="379837" y="3980150"/>
            <a:ext cx="939300" cy="763800"/>
          </a:xfrm>
          <a:prstGeom prst="rect">
            <a:avLst/>
          </a:prstGeom>
          <a:noFill/>
          <a:ln>
            <a:noFill/>
          </a:ln>
        </p:spPr>
        <p:txBody>
          <a:bodyPr spcFirstLastPara="1" wrap="square" lIns="82275" tIns="82275" rIns="82275" bIns="8227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it" sz="900" b="0" i="0" u="none" strike="noStrike" cap="none">
                <a:solidFill>
                  <a:schemeClr val="dk1"/>
                </a:solidFill>
                <a:latin typeface="Titillium Web"/>
                <a:ea typeface="Titillium Web"/>
                <a:cs typeface="Titillium Web"/>
                <a:sym typeface="Titillium Web"/>
              </a:rPr>
              <a:t>Approvazione </a:t>
            </a:r>
            <a:r>
              <a:rPr lang="it" sz="900" b="1" i="0" u="none" strike="noStrike" cap="none">
                <a:solidFill>
                  <a:schemeClr val="dk1"/>
                </a:solidFill>
                <a:latin typeface="Titillium Web"/>
                <a:ea typeface="Titillium Web"/>
                <a:cs typeface="Titillium Web"/>
                <a:sym typeface="Titillium Web"/>
              </a:rPr>
              <a:t>Specifiche Tecniche</a:t>
            </a:r>
            <a:endParaRPr sz="900" b="1" i="0" u="none" strike="noStrike" cap="none">
              <a:solidFill>
                <a:schemeClr val="dk1"/>
              </a:solidFill>
              <a:latin typeface="Titillium Web"/>
              <a:ea typeface="Titillium Web"/>
              <a:cs typeface="Titillium Web"/>
              <a:sym typeface="Titillium Web"/>
            </a:endParaRPr>
          </a:p>
        </p:txBody>
      </p:sp>
      <p:sp>
        <p:nvSpPr>
          <p:cNvPr id="1262" name="Google Shape;1262;p36"/>
          <p:cNvSpPr txBox="1"/>
          <p:nvPr/>
        </p:nvSpPr>
        <p:spPr>
          <a:xfrm>
            <a:off x="7250773" y="968400"/>
            <a:ext cx="1184100" cy="547756"/>
          </a:xfrm>
          <a:prstGeom prst="rect">
            <a:avLst/>
          </a:prstGeom>
          <a:noFill/>
          <a:ln>
            <a:noFill/>
          </a:ln>
        </p:spPr>
        <p:txBody>
          <a:bodyPr spcFirstLastPara="1" wrap="square" lIns="82275" tIns="82275" rIns="82275" bIns="82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400" b="1" i="0" u="none" strike="noStrike" cap="none">
                <a:solidFill>
                  <a:srgbClr val="434343"/>
                </a:solidFill>
                <a:latin typeface="Arial"/>
                <a:ea typeface="Arial"/>
                <a:cs typeface="Arial"/>
                <a:sym typeface="Arial"/>
              </a:rPr>
              <a:t>Luglio</a:t>
            </a:r>
            <a:endParaRPr sz="1400" b="1"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it" sz="1400" b="1" i="0" u="none" strike="noStrike" cap="none">
                <a:solidFill>
                  <a:srgbClr val="434343"/>
                </a:solidFill>
                <a:latin typeface="Arial"/>
                <a:ea typeface="Arial"/>
                <a:cs typeface="Arial"/>
                <a:sym typeface="Arial"/>
              </a:rPr>
              <a:t>2025</a:t>
            </a:r>
            <a:endParaRPr sz="1200" b="1" i="0" u="none" strike="noStrike" cap="none" baseline="30000">
              <a:solidFill>
                <a:srgbClr val="434343"/>
              </a:solidFill>
              <a:latin typeface="Arial"/>
              <a:ea typeface="Arial"/>
              <a:cs typeface="Arial"/>
              <a:sym typeface="Arial"/>
            </a:endParaRPr>
          </a:p>
        </p:txBody>
      </p:sp>
      <p:cxnSp>
        <p:nvCxnSpPr>
          <p:cNvPr id="1263" name="Google Shape;1263;p36"/>
          <p:cNvCxnSpPr/>
          <p:nvPr/>
        </p:nvCxnSpPr>
        <p:spPr>
          <a:xfrm>
            <a:off x="7517302" y="1802576"/>
            <a:ext cx="0" cy="1503332"/>
          </a:xfrm>
          <a:prstGeom prst="straightConnector1">
            <a:avLst/>
          </a:prstGeom>
          <a:noFill/>
          <a:ln w="9525" cap="flat" cmpd="sng">
            <a:solidFill>
              <a:srgbClr val="7F7F7F"/>
            </a:solidFill>
            <a:prstDash val="dash"/>
            <a:round/>
            <a:headEnd type="none" w="sm" len="sm"/>
            <a:tailEnd type="none" w="sm" len="sm"/>
          </a:ln>
        </p:spPr>
      </p:cxnSp>
      <p:sp>
        <p:nvSpPr>
          <p:cNvPr id="1264" name="Google Shape;1264;p36"/>
          <p:cNvSpPr/>
          <p:nvPr/>
        </p:nvSpPr>
        <p:spPr>
          <a:xfrm rot="-5400000">
            <a:off x="7487618" y="1731600"/>
            <a:ext cx="78000" cy="78000"/>
          </a:xfrm>
          <a:prstGeom prst="ellipse">
            <a:avLst/>
          </a:prstGeom>
          <a:solidFill>
            <a:srgbClr val="666666"/>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65" name="Google Shape;1265;p36"/>
          <p:cNvSpPr txBox="1"/>
          <p:nvPr/>
        </p:nvSpPr>
        <p:spPr>
          <a:xfrm>
            <a:off x="6506511" y="3433739"/>
            <a:ext cx="1004093" cy="688672"/>
          </a:xfrm>
          <a:prstGeom prst="rect">
            <a:avLst/>
          </a:prstGeom>
          <a:noFill/>
          <a:ln>
            <a:noFill/>
          </a:ln>
        </p:spPr>
        <p:txBody>
          <a:bodyPr spcFirstLastPara="1" wrap="square" lIns="82275" tIns="82275" rIns="82275" bIns="8227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it" sz="800" b="0" i="0" u="none" strike="noStrike" cap="none">
                <a:solidFill>
                  <a:srgbClr val="666666"/>
                </a:solidFill>
                <a:latin typeface="Arial"/>
                <a:ea typeface="Arial"/>
                <a:cs typeface="Arial"/>
                <a:sym typeface="Arial"/>
              </a:rPr>
              <a:t>Completamento</a:t>
            </a:r>
            <a:r>
              <a:rPr lang="it" sz="900" b="1" i="0" u="none" strike="noStrike" cap="none">
                <a:solidFill>
                  <a:schemeClr val="dk1"/>
                </a:solidFill>
                <a:latin typeface="Titillium Web"/>
                <a:ea typeface="Titillium Web"/>
                <a:cs typeface="Titillium Web"/>
                <a:sym typeface="Titillium Web"/>
              </a:rPr>
              <a:t> Accreditamento</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it" sz="900" b="1" i="0" u="none" strike="noStrike" cap="none">
                <a:solidFill>
                  <a:schemeClr val="dk1"/>
                </a:solidFill>
                <a:latin typeface="Titillium Web"/>
                <a:ea typeface="Titillium Web"/>
                <a:cs typeface="Titillium Web"/>
                <a:sym typeface="Titillium Web"/>
              </a:rPr>
              <a:t>SUAP</a:t>
            </a:r>
            <a:endParaRPr sz="900" b="1" i="0" u="none" strike="noStrike" cap="none">
              <a:solidFill>
                <a:schemeClr val="dk1"/>
              </a:solidFill>
              <a:latin typeface="Titillium Web"/>
              <a:ea typeface="Titillium Web"/>
              <a:cs typeface="Titillium Web"/>
              <a:sym typeface="Titillium Web"/>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chemeClr val="dk1"/>
              </a:solidFill>
              <a:latin typeface="Titillium Web"/>
              <a:ea typeface="Titillium Web"/>
              <a:cs typeface="Titillium Web"/>
              <a:sym typeface="Titillium Web"/>
            </a:endParaRPr>
          </a:p>
        </p:txBody>
      </p:sp>
      <p:sp>
        <p:nvSpPr>
          <p:cNvPr id="1266" name="Google Shape;1266;p36"/>
          <p:cNvSpPr txBox="1"/>
          <p:nvPr/>
        </p:nvSpPr>
        <p:spPr>
          <a:xfrm>
            <a:off x="7598845" y="3433739"/>
            <a:ext cx="1004093" cy="688672"/>
          </a:xfrm>
          <a:prstGeom prst="rect">
            <a:avLst/>
          </a:prstGeom>
          <a:noFill/>
          <a:ln>
            <a:noFill/>
          </a:ln>
        </p:spPr>
        <p:txBody>
          <a:bodyPr spcFirstLastPara="1" wrap="square" lIns="82275" tIns="82275" rIns="82275" bIns="8227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it" sz="800" b="0" i="0" u="none" strike="noStrike" cap="none">
                <a:solidFill>
                  <a:srgbClr val="666666"/>
                </a:solidFill>
                <a:latin typeface="Arial"/>
                <a:ea typeface="Arial"/>
                <a:cs typeface="Arial"/>
                <a:sym typeface="Arial"/>
              </a:rPr>
              <a:t>Completamento</a:t>
            </a:r>
            <a:r>
              <a:rPr lang="it" sz="900" b="1" i="0" u="none" strike="noStrike" cap="none">
                <a:solidFill>
                  <a:schemeClr val="dk1"/>
                </a:solidFill>
                <a:latin typeface="Titillium Web"/>
                <a:ea typeface="Titillium Web"/>
                <a:cs typeface="Titillium Web"/>
                <a:sym typeface="Titillium Web"/>
              </a:rPr>
              <a:t> Accreditamento</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800"/>
              <a:buFont typeface="Arial"/>
              <a:buNone/>
            </a:pPr>
            <a:r>
              <a:rPr lang="it" sz="900" b="1" i="0" u="none" strike="noStrike" cap="none">
                <a:solidFill>
                  <a:schemeClr val="dk1"/>
                </a:solidFill>
                <a:latin typeface="Titillium Web"/>
                <a:ea typeface="Titillium Web"/>
                <a:cs typeface="Titillium Web"/>
                <a:sym typeface="Titillium Web"/>
              </a:rPr>
              <a:t>Enti terzi</a:t>
            </a:r>
            <a:endParaRPr sz="900" b="1" i="0" u="none" strike="noStrike" cap="none">
              <a:solidFill>
                <a:schemeClr val="dk1"/>
              </a:solidFill>
              <a:latin typeface="Titillium Web"/>
              <a:ea typeface="Titillium Web"/>
              <a:cs typeface="Titillium Web"/>
              <a:sym typeface="Titillium Web"/>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chemeClr val="dk1"/>
              </a:solidFill>
              <a:latin typeface="Titillium Web"/>
              <a:ea typeface="Titillium Web"/>
              <a:cs typeface="Titillium Web"/>
              <a:sym typeface="Titillium Web"/>
            </a:endParaRPr>
          </a:p>
        </p:txBody>
      </p:sp>
      <p:cxnSp>
        <p:nvCxnSpPr>
          <p:cNvPr id="1267" name="Google Shape;1267;p36"/>
          <p:cNvCxnSpPr/>
          <p:nvPr/>
        </p:nvCxnSpPr>
        <p:spPr>
          <a:xfrm rot="10800000">
            <a:off x="6843826" y="3327913"/>
            <a:ext cx="1333556" cy="1201"/>
          </a:xfrm>
          <a:prstGeom prst="straightConnector1">
            <a:avLst/>
          </a:prstGeom>
          <a:noFill/>
          <a:ln w="9525" cap="flat" cmpd="sng">
            <a:solidFill>
              <a:srgbClr val="7F7F7F"/>
            </a:solidFill>
            <a:prstDash val="dash"/>
            <a:round/>
            <a:headEnd type="none" w="sm" len="sm"/>
            <a:tailEnd type="none" w="sm" len="sm"/>
          </a:ln>
        </p:spPr>
      </p:cxnSp>
      <p:cxnSp>
        <p:nvCxnSpPr>
          <p:cNvPr id="1268" name="Google Shape;1268;p36"/>
          <p:cNvCxnSpPr/>
          <p:nvPr/>
        </p:nvCxnSpPr>
        <p:spPr>
          <a:xfrm flipH="1">
            <a:off x="6841028" y="3334947"/>
            <a:ext cx="2810" cy="184118"/>
          </a:xfrm>
          <a:prstGeom prst="straightConnector1">
            <a:avLst/>
          </a:prstGeom>
          <a:noFill/>
          <a:ln w="9525" cap="flat" cmpd="sng">
            <a:solidFill>
              <a:srgbClr val="7F7F7F"/>
            </a:solidFill>
            <a:prstDash val="dash"/>
            <a:round/>
            <a:headEnd type="none" w="sm" len="sm"/>
            <a:tailEnd type="none" w="sm" len="sm"/>
          </a:ln>
        </p:spPr>
      </p:cxnSp>
      <p:cxnSp>
        <p:nvCxnSpPr>
          <p:cNvPr id="1269" name="Google Shape;1269;p36"/>
          <p:cNvCxnSpPr/>
          <p:nvPr/>
        </p:nvCxnSpPr>
        <p:spPr>
          <a:xfrm flipH="1">
            <a:off x="8176007" y="3351119"/>
            <a:ext cx="2810" cy="184118"/>
          </a:xfrm>
          <a:prstGeom prst="straightConnector1">
            <a:avLst/>
          </a:prstGeom>
          <a:noFill/>
          <a:ln w="9525" cap="flat" cmpd="sng">
            <a:solidFill>
              <a:srgbClr val="7F7F7F"/>
            </a:solidFill>
            <a:prstDash val="dash"/>
            <a:round/>
            <a:headEnd type="none" w="sm" len="sm"/>
            <a:tailEnd type="none" w="sm" len="sm"/>
          </a:ln>
        </p:spPr>
      </p:cxnSp>
      <p:cxnSp>
        <p:nvCxnSpPr>
          <p:cNvPr id="1270" name="Google Shape;1270;p36"/>
          <p:cNvCxnSpPr/>
          <p:nvPr/>
        </p:nvCxnSpPr>
        <p:spPr>
          <a:xfrm>
            <a:off x="3937409" y="3627688"/>
            <a:ext cx="185550" cy="0"/>
          </a:xfrm>
          <a:prstGeom prst="straightConnector1">
            <a:avLst/>
          </a:prstGeom>
          <a:noFill/>
          <a:ln w="9525" cap="flat" cmpd="sng">
            <a:solidFill>
              <a:srgbClr val="274E13"/>
            </a:solidFill>
            <a:prstDash val="solid"/>
            <a:round/>
            <a:headEnd type="none" w="sm" len="sm"/>
            <a:tailEnd type="none" w="sm" len="sm"/>
          </a:ln>
        </p:spPr>
      </p:cxnSp>
      <p:sp>
        <p:nvSpPr>
          <p:cNvPr id="1271" name="Google Shape;1271;p36"/>
          <p:cNvSpPr txBox="1"/>
          <p:nvPr/>
        </p:nvSpPr>
        <p:spPr>
          <a:xfrm>
            <a:off x="7753831" y="2621341"/>
            <a:ext cx="939300" cy="562544"/>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it" sz="900" b="0" i="0" u="none" strike="noStrike" cap="none">
                <a:solidFill>
                  <a:schemeClr val="dk1"/>
                </a:solidFill>
                <a:latin typeface="Titillium Web"/>
                <a:ea typeface="Titillium Web"/>
                <a:cs typeface="Titillium Web"/>
                <a:sym typeface="Titillium Web"/>
              </a:rPr>
              <a:t>Completamento</a:t>
            </a:r>
            <a:r>
              <a:rPr lang="it" sz="900" b="1" i="0" u="none" strike="noStrike" cap="none">
                <a:solidFill>
                  <a:schemeClr val="dk1"/>
                </a:solidFill>
                <a:latin typeface="Titillium Web"/>
                <a:ea typeface="Titillium Web"/>
                <a:cs typeface="Titillium Web"/>
                <a:sym typeface="Titillium Web"/>
              </a:rPr>
              <a:t> Popolamento</a:t>
            </a:r>
            <a:endParaRPr sz="900" b="1" i="0" u="none" strike="noStrike" cap="none">
              <a:solidFill>
                <a:schemeClr val="dk1"/>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900"/>
              <a:buFont typeface="Arial"/>
              <a:buNone/>
            </a:pPr>
            <a:r>
              <a:rPr lang="it" sz="900" b="1" i="0" u="none" strike="noStrike" cap="none">
                <a:solidFill>
                  <a:schemeClr val="dk1"/>
                </a:solidFill>
                <a:latin typeface="Titillium Web"/>
                <a:ea typeface="Titillium Web"/>
                <a:cs typeface="Titillium Web"/>
                <a:sym typeface="Titillium Web"/>
              </a:rPr>
              <a:t>Catalogo</a:t>
            </a:r>
            <a:endParaRPr sz="900" b="0" i="0" u="none" strike="noStrike" cap="none">
              <a:solidFill>
                <a:schemeClr val="dk1"/>
              </a:solidFill>
              <a:latin typeface="Titillium Web"/>
              <a:ea typeface="Titillium Web"/>
              <a:cs typeface="Titillium Web"/>
              <a:sym typeface="Titillium Web"/>
            </a:endParaRPr>
          </a:p>
        </p:txBody>
      </p:sp>
      <p:cxnSp>
        <p:nvCxnSpPr>
          <p:cNvPr id="1272" name="Google Shape;1272;p36"/>
          <p:cNvCxnSpPr/>
          <p:nvPr/>
        </p:nvCxnSpPr>
        <p:spPr>
          <a:xfrm>
            <a:off x="7522007" y="2851292"/>
            <a:ext cx="231824" cy="0"/>
          </a:xfrm>
          <a:prstGeom prst="straightConnector1">
            <a:avLst/>
          </a:prstGeom>
          <a:noFill/>
          <a:ln w="9525" cap="flat" cmpd="sng">
            <a:solidFill>
              <a:srgbClr val="7F7F7F"/>
            </a:solidFill>
            <a:prstDash val="dash"/>
            <a:round/>
            <a:headEnd type="none" w="sm" len="sm"/>
            <a:tailEnd type="none" w="sm" len="sm"/>
          </a:ln>
        </p:spPr>
      </p:cxnSp>
      <p:sp>
        <p:nvSpPr>
          <p:cNvPr id="1273" name="Google Shape;1273;p36"/>
          <p:cNvSpPr txBox="1"/>
          <p:nvPr/>
        </p:nvSpPr>
        <p:spPr>
          <a:xfrm>
            <a:off x="4112008" y="3577323"/>
            <a:ext cx="1125019" cy="88351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it" sz="900" b="0" i="0" u="none" strike="noStrike" cap="none">
                <a:solidFill>
                  <a:schemeClr val="dk1"/>
                </a:solidFill>
                <a:latin typeface="Titillium Web"/>
                <a:ea typeface="Titillium Web"/>
                <a:cs typeface="Titillium Web"/>
                <a:sym typeface="Titillium Web"/>
              </a:rPr>
              <a:t>Prima alimentazione Catalogo SSU con l’anagrafica dei procedimenti</a:t>
            </a:r>
            <a:endParaRPr sz="1400" b="0" i="0" u="none" strike="noStrike" cap="none">
              <a:solidFill>
                <a:srgbClr val="000000"/>
              </a:solidFill>
              <a:latin typeface="Arial"/>
              <a:ea typeface="Arial"/>
              <a:cs typeface="Arial"/>
              <a:sym typeface="Arial"/>
            </a:endParaRPr>
          </a:p>
        </p:txBody>
      </p:sp>
      <p:sp>
        <p:nvSpPr>
          <p:cNvPr id="1274" name="Google Shape;1274;p36"/>
          <p:cNvSpPr txBox="1"/>
          <p:nvPr/>
        </p:nvSpPr>
        <p:spPr>
          <a:xfrm>
            <a:off x="4295494" y="968400"/>
            <a:ext cx="1241420" cy="649810"/>
          </a:xfrm>
          <a:prstGeom prst="rect">
            <a:avLst/>
          </a:prstGeom>
          <a:noFill/>
          <a:ln>
            <a:noFill/>
          </a:ln>
        </p:spPr>
        <p:txBody>
          <a:bodyPr spcFirstLastPara="1" wrap="square" lIns="109700" tIns="109700" rIns="109700" bIns="109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Dicembre </a:t>
            </a:r>
            <a:endParaRPr sz="1400" b="1" i="0" u="none" strike="noStrike" cap="none">
              <a:solidFill>
                <a:srgbClr val="43434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it" sz="1400" b="1" i="0" u="none" strike="noStrike" cap="none">
                <a:solidFill>
                  <a:srgbClr val="434343"/>
                </a:solidFill>
                <a:latin typeface="Arial"/>
                <a:ea typeface="Arial"/>
                <a:cs typeface="Arial"/>
                <a:sym typeface="Arial"/>
              </a:rPr>
              <a:t>2024</a:t>
            </a:r>
            <a:endParaRPr sz="1400" b="1" i="0" u="none" strike="noStrike" cap="none">
              <a:solidFill>
                <a:srgbClr val="434343"/>
              </a:solidFill>
              <a:latin typeface="Arial"/>
              <a:ea typeface="Arial"/>
              <a:cs typeface="Arial"/>
              <a:sym typeface="Arial"/>
            </a:endParaRPr>
          </a:p>
        </p:txBody>
      </p:sp>
      <p:sp>
        <p:nvSpPr>
          <p:cNvPr id="1275" name="Google Shape;1275;p36"/>
          <p:cNvSpPr txBox="1"/>
          <p:nvPr/>
        </p:nvSpPr>
        <p:spPr>
          <a:xfrm>
            <a:off x="6211447" y="2652452"/>
            <a:ext cx="997257" cy="724004"/>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it" sz="900" b="0" i="0" u="none" strike="noStrike" cap="none">
                <a:solidFill>
                  <a:schemeClr val="dk1"/>
                </a:solidFill>
                <a:latin typeface="Titillium Web"/>
                <a:ea typeface="Titillium Web"/>
                <a:cs typeface="Titillium Web"/>
                <a:sym typeface="Titillium Web"/>
              </a:rPr>
              <a:t>Soluzione Sussidiaria Enti Terzi</a:t>
            </a:r>
            <a:endParaRPr sz="900" b="0" i="0" u="none" strike="noStrike" cap="none">
              <a:solidFill>
                <a:schemeClr val="dk1"/>
              </a:solidFill>
              <a:latin typeface="Titillium Web"/>
              <a:ea typeface="Titillium Web"/>
              <a:cs typeface="Titillium Web"/>
              <a:sym typeface="Titillium Web"/>
            </a:endParaRPr>
          </a:p>
        </p:txBody>
      </p:sp>
      <p:sp>
        <p:nvSpPr>
          <p:cNvPr id="1276" name="Google Shape;1276;p36"/>
          <p:cNvSpPr/>
          <p:nvPr/>
        </p:nvSpPr>
        <p:spPr>
          <a:xfrm rot="-5400000">
            <a:off x="4889217" y="1732622"/>
            <a:ext cx="78000" cy="78000"/>
          </a:xfrm>
          <a:prstGeom prst="ellipse">
            <a:avLst/>
          </a:prstGeom>
          <a:solidFill>
            <a:srgbClr val="666666"/>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77" name="Google Shape;1277;p36"/>
          <p:cNvSpPr/>
          <p:nvPr/>
        </p:nvSpPr>
        <p:spPr>
          <a:xfrm>
            <a:off x="-371900" y="473625"/>
            <a:ext cx="881700" cy="443700"/>
          </a:xfrm>
          <a:prstGeom prst="roundRect">
            <a:avLst>
              <a:gd name="adj" fmla="val 50000"/>
            </a:avLst>
          </a:prstGeom>
          <a:solidFill>
            <a:srgbClr val="1E36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36"/>
          <p:cNvSpPr/>
          <p:nvPr/>
        </p:nvSpPr>
        <p:spPr>
          <a:xfrm rot="-5400000">
            <a:off x="5742727" y="1732155"/>
            <a:ext cx="78000" cy="78000"/>
          </a:xfrm>
          <a:prstGeom prst="ellipse">
            <a:avLst/>
          </a:prstGeom>
          <a:solidFill>
            <a:srgbClr val="666666"/>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41" descr="Immagine che contiene vestiti, persona, interno, donna&#10;&#10;Descrizione generata automaticamente"/>
          <p:cNvPicPr preferRelativeResize="0"/>
          <p:nvPr/>
        </p:nvPicPr>
        <p:blipFill rotWithShape="1">
          <a:blip r:embed="rId3">
            <a:alphaModFix/>
          </a:blip>
          <a:srcRect t="6348" b="28270"/>
          <a:stretch/>
        </p:blipFill>
        <p:spPr>
          <a:xfrm>
            <a:off x="10" y="583413"/>
            <a:ext cx="9143640" cy="3976664"/>
          </a:xfrm>
          <a:prstGeom prst="rect">
            <a:avLst/>
          </a:prstGeom>
          <a:noFill/>
          <a:ln>
            <a:noFill/>
          </a:ln>
        </p:spPr>
      </p:pic>
      <p:sp>
        <p:nvSpPr>
          <p:cNvPr id="1284" name="Google Shape;1284;p41"/>
          <p:cNvSpPr/>
          <p:nvPr/>
        </p:nvSpPr>
        <p:spPr>
          <a:xfrm>
            <a:off x="-51650" y="583300"/>
            <a:ext cx="9275400" cy="3976800"/>
          </a:xfrm>
          <a:prstGeom prst="rect">
            <a:avLst/>
          </a:prstGeom>
          <a:solidFill>
            <a:srgbClr val="0071CE">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Arial"/>
              <a:ea typeface="Arial"/>
              <a:cs typeface="Arial"/>
              <a:sym typeface="Arial"/>
            </a:endParaRPr>
          </a:p>
        </p:txBody>
      </p:sp>
      <p:sp>
        <p:nvSpPr>
          <p:cNvPr id="1285" name="Google Shape;1285;p41"/>
          <p:cNvSpPr txBox="1"/>
          <p:nvPr/>
        </p:nvSpPr>
        <p:spPr>
          <a:xfrm>
            <a:off x="1101750" y="1073975"/>
            <a:ext cx="6940500" cy="297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it" sz="3800" b="1" i="0" u="none" strike="noStrike" cap="none">
                <a:solidFill>
                  <a:schemeClr val="lt1"/>
                </a:solidFill>
                <a:latin typeface="Quattrocento Sans"/>
                <a:ea typeface="Quattrocento Sans"/>
                <a:cs typeface="Quattrocento Sans"/>
                <a:sym typeface="Quattrocento Sans"/>
              </a:rPr>
              <a:t>GRAZIE PER L’ATTENZIONE</a:t>
            </a:r>
            <a:endParaRPr sz="11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92100" y="107157"/>
            <a:ext cx="8661400" cy="4872037"/>
          </a:xfrm>
          <a:prstGeom prst="rect">
            <a:avLst/>
          </a:prstGeom>
        </p:spPr>
      </p:pic>
    </p:spTree>
    <p:extLst>
      <p:ext uri="{BB962C8B-B14F-4D97-AF65-F5344CB8AC3E}">
        <p14:creationId xmlns:p14="http://schemas.microsoft.com/office/powerpoint/2010/main" val="195603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g2d27e47224f_0_47"/>
          <p:cNvSpPr/>
          <p:nvPr/>
        </p:nvSpPr>
        <p:spPr>
          <a:xfrm>
            <a:off x="2212560" y="1625760"/>
            <a:ext cx="4745025" cy="4745025"/>
          </a:xfrm>
          <a:prstGeom prst="ellipse">
            <a:avLst/>
          </a:prstGeom>
          <a:solidFill>
            <a:srgbClr val="EFEFEF"/>
          </a:solidFill>
          <a:ln>
            <a:noFill/>
          </a:ln>
        </p:spPr>
        <p:txBody>
          <a:bodyPr spcFirstLastPara="1" wrap="square" lIns="91425" tIns="91425" rIns="91425" bIns="91425" anchor="ctr" anchorCtr="0">
            <a:noAutofit/>
          </a:bodyPr>
          <a:lstStyle/>
          <a:p>
            <a:pPr>
              <a:buSzPts val="1500"/>
            </a:pPr>
            <a:endParaRPr sz="1125"/>
          </a:p>
        </p:txBody>
      </p:sp>
      <p:sp>
        <p:nvSpPr>
          <p:cNvPr id="1601" name="Google Shape;1601;g2d27e47224f_0_47"/>
          <p:cNvSpPr/>
          <p:nvPr/>
        </p:nvSpPr>
        <p:spPr>
          <a:xfrm>
            <a:off x="1091160" y="4748670"/>
            <a:ext cx="7465725" cy="402975"/>
          </a:xfrm>
          <a:prstGeom prst="rect">
            <a:avLst/>
          </a:prstGeom>
          <a:solidFill>
            <a:schemeClr val="lt1"/>
          </a:solidFill>
          <a:ln>
            <a:noFill/>
          </a:ln>
        </p:spPr>
        <p:txBody>
          <a:bodyPr spcFirstLastPara="1" wrap="square" lIns="91425" tIns="45694" rIns="91425" bIns="45694" anchor="ctr" anchorCtr="0">
            <a:noAutofit/>
          </a:bodyPr>
          <a:lstStyle/>
          <a:p>
            <a:pPr algn="ctr">
              <a:buSzPts val="2400"/>
            </a:pPr>
            <a:r>
              <a:rPr lang="it-IT" sz="1800">
                <a:solidFill>
                  <a:srgbClr val="FFFFFF"/>
                </a:solidFill>
                <a:latin typeface="Calibri"/>
                <a:ea typeface="Calibri"/>
                <a:cs typeface="Calibri"/>
                <a:sym typeface="Calibri"/>
              </a:rPr>
              <a:t> </a:t>
            </a:r>
            <a:endParaRPr sz="1800">
              <a:solidFill>
                <a:schemeClr val="dk1"/>
              </a:solidFill>
            </a:endParaRPr>
          </a:p>
        </p:txBody>
      </p:sp>
      <p:sp>
        <p:nvSpPr>
          <p:cNvPr id="1602" name="Google Shape;1602;g2d27e47224f_0_47"/>
          <p:cNvSpPr/>
          <p:nvPr/>
        </p:nvSpPr>
        <p:spPr>
          <a:xfrm>
            <a:off x="2787435" y="4154040"/>
            <a:ext cx="3595275" cy="525600"/>
          </a:xfrm>
          <a:prstGeom prst="rect">
            <a:avLst/>
          </a:prstGeom>
          <a:noFill/>
          <a:ln>
            <a:noFill/>
          </a:ln>
        </p:spPr>
        <p:txBody>
          <a:bodyPr spcFirstLastPara="1" wrap="square" lIns="91425" tIns="91425" rIns="91425" bIns="91425" anchor="t" anchorCtr="0">
            <a:noAutofit/>
          </a:bodyPr>
          <a:lstStyle/>
          <a:p>
            <a:pPr algn="ctr">
              <a:buSzPts val="1600"/>
            </a:pPr>
            <a:r>
              <a:rPr lang="it-IT" sz="1200">
                <a:solidFill>
                  <a:srgbClr val="184B9A"/>
                </a:solidFill>
              </a:rPr>
              <a:t>Sistema informatico degli Sportelli Unici</a:t>
            </a:r>
            <a:endParaRPr sz="1125">
              <a:solidFill>
                <a:schemeClr val="dk1"/>
              </a:solidFill>
            </a:endParaRPr>
          </a:p>
        </p:txBody>
      </p:sp>
      <p:sp>
        <p:nvSpPr>
          <p:cNvPr id="1603" name="Google Shape;1603;g2d27e47224f_0_47"/>
          <p:cNvSpPr/>
          <p:nvPr/>
        </p:nvSpPr>
        <p:spPr>
          <a:xfrm>
            <a:off x="733175" y="1984675"/>
            <a:ext cx="1221975" cy="1152225"/>
          </a:xfrm>
          <a:prstGeom prst="ellipse">
            <a:avLst/>
          </a:prstGeom>
          <a:solidFill>
            <a:srgbClr val="DAE5F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500"/>
            </a:pPr>
            <a:r>
              <a:rPr lang="it-IT" sz="1125">
                <a:solidFill>
                  <a:srgbClr val="184B9A"/>
                </a:solidFill>
              </a:rPr>
              <a:t>Portale II1G</a:t>
            </a:r>
            <a:endParaRPr sz="1125">
              <a:solidFill>
                <a:schemeClr val="dk1"/>
              </a:solidFill>
            </a:endParaRPr>
          </a:p>
        </p:txBody>
      </p:sp>
      <p:sp>
        <p:nvSpPr>
          <p:cNvPr id="1604" name="Google Shape;1604;g2d27e47224f_0_47"/>
          <p:cNvSpPr/>
          <p:nvPr/>
        </p:nvSpPr>
        <p:spPr>
          <a:xfrm>
            <a:off x="733175" y="3318750"/>
            <a:ext cx="1221975" cy="1152225"/>
          </a:xfrm>
          <a:prstGeom prst="ellipse">
            <a:avLst/>
          </a:prstGeom>
          <a:solidFill>
            <a:srgbClr val="DAE5F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500"/>
            </a:pPr>
            <a:r>
              <a:rPr lang="it-IT" sz="1125">
                <a:solidFill>
                  <a:srgbClr val="184B9A"/>
                </a:solidFill>
              </a:rPr>
              <a:t>ComUnica</a:t>
            </a:r>
            <a:endParaRPr sz="1125">
              <a:solidFill>
                <a:schemeClr val="dk1"/>
              </a:solidFill>
            </a:endParaRPr>
          </a:p>
        </p:txBody>
      </p:sp>
      <p:sp>
        <p:nvSpPr>
          <p:cNvPr id="1605" name="Google Shape;1605;g2d27e47224f_0_47"/>
          <p:cNvSpPr/>
          <p:nvPr/>
        </p:nvSpPr>
        <p:spPr>
          <a:xfrm>
            <a:off x="7150325" y="2715851"/>
            <a:ext cx="1164825" cy="1152225"/>
          </a:xfrm>
          <a:prstGeom prst="ellipse">
            <a:avLst/>
          </a:prstGeom>
          <a:solidFill>
            <a:srgbClr val="DAE5F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500"/>
            </a:pPr>
            <a:r>
              <a:rPr lang="it-IT" sz="1125">
                <a:solidFill>
                  <a:srgbClr val="184B9A"/>
                </a:solidFill>
              </a:rPr>
              <a:t>Fascicolo d’impresa</a:t>
            </a:r>
            <a:endParaRPr sz="1125">
              <a:solidFill>
                <a:schemeClr val="dk1"/>
              </a:solidFill>
            </a:endParaRPr>
          </a:p>
        </p:txBody>
      </p:sp>
      <p:sp>
        <p:nvSpPr>
          <p:cNvPr id="1606" name="Google Shape;1606;g2d27e47224f_0_47"/>
          <p:cNvSpPr/>
          <p:nvPr/>
        </p:nvSpPr>
        <p:spPr>
          <a:xfrm>
            <a:off x="1091077" y="4777216"/>
            <a:ext cx="6641325" cy="344700"/>
          </a:xfrm>
          <a:prstGeom prst="rect">
            <a:avLst/>
          </a:prstGeom>
          <a:solidFill>
            <a:schemeClr val="lt1"/>
          </a:solidFill>
          <a:ln>
            <a:noFill/>
          </a:ln>
        </p:spPr>
        <p:txBody>
          <a:bodyPr spcFirstLastPara="1" wrap="square" lIns="91425" tIns="45694" rIns="91425" bIns="45694" anchor="ctr" anchorCtr="0">
            <a:noAutofit/>
          </a:bodyPr>
          <a:lstStyle/>
          <a:p>
            <a:pPr algn="ctr">
              <a:buSzPts val="2400"/>
            </a:pPr>
            <a:r>
              <a:rPr lang="it-IT" sz="1800">
                <a:solidFill>
                  <a:schemeClr val="lt1"/>
                </a:solidFill>
                <a:latin typeface="Calibri"/>
                <a:ea typeface="Calibri"/>
                <a:cs typeface="Calibri"/>
                <a:sym typeface="Calibri"/>
              </a:rPr>
              <a:t> </a:t>
            </a:r>
            <a:endParaRPr sz="1425"/>
          </a:p>
        </p:txBody>
      </p:sp>
      <p:grpSp>
        <p:nvGrpSpPr>
          <p:cNvPr id="1607" name="Google Shape;1607;g2d27e47224f_0_47"/>
          <p:cNvGrpSpPr/>
          <p:nvPr/>
        </p:nvGrpSpPr>
        <p:grpSpPr>
          <a:xfrm>
            <a:off x="2965894" y="1194057"/>
            <a:ext cx="3238358" cy="2906560"/>
            <a:chOff x="3949224" y="1592075"/>
            <a:chExt cx="4317811" cy="3875413"/>
          </a:xfrm>
        </p:grpSpPr>
        <p:sp>
          <p:nvSpPr>
            <p:cNvPr id="1608" name="Google Shape;1608;g2d27e47224f_0_47"/>
            <p:cNvSpPr/>
            <p:nvPr/>
          </p:nvSpPr>
          <p:spPr>
            <a:xfrm>
              <a:off x="5576230" y="1592075"/>
              <a:ext cx="1063800" cy="354600"/>
            </a:xfrm>
            <a:prstGeom prst="rect">
              <a:avLst/>
            </a:prstGeom>
            <a:noFill/>
            <a:ln>
              <a:noFill/>
            </a:ln>
          </p:spPr>
          <p:txBody>
            <a:bodyPr spcFirstLastPara="1" wrap="square" lIns="0" tIns="0" rIns="0" bIns="0" anchor="ctr" anchorCtr="0">
              <a:noAutofit/>
            </a:bodyPr>
            <a:lstStyle/>
            <a:p>
              <a:pPr algn="ctr">
                <a:buClr>
                  <a:srgbClr val="0032A1"/>
                </a:buClr>
                <a:buSzPts val="1900"/>
              </a:pPr>
              <a:r>
                <a:rPr lang="it-IT" sz="1725" b="1">
                  <a:solidFill>
                    <a:srgbClr val="287EB9"/>
                  </a:solidFill>
                </a:rPr>
                <a:t>PDND</a:t>
              </a:r>
              <a:endParaRPr sz="1725">
                <a:solidFill>
                  <a:srgbClr val="287EB9"/>
                </a:solidFill>
              </a:endParaRPr>
            </a:p>
          </p:txBody>
        </p:sp>
        <p:sp>
          <p:nvSpPr>
            <p:cNvPr id="1609" name="Google Shape;1609;g2d27e47224f_0_47"/>
            <p:cNvSpPr/>
            <p:nvPr/>
          </p:nvSpPr>
          <p:spPr>
            <a:xfrm>
              <a:off x="4182130" y="2918650"/>
              <a:ext cx="3852000" cy="386100"/>
            </a:xfrm>
            <a:prstGeom prst="roundRect">
              <a:avLst>
                <a:gd name="adj" fmla="val 50000"/>
              </a:avLst>
            </a:prstGeom>
            <a:solidFill>
              <a:srgbClr val="287EB9"/>
            </a:solidFill>
            <a:ln>
              <a:noFill/>
            </a:ln>
          </p:spPr>
          <p:txBody>
            <a:bodyPr spcFirstLastPara="1" wrap="square" lIns="68569" tIns="68569" rIns="68569" bIns="68569" anchor="ctr" anchorCtr="0">
              <a:noAutofit/>
            </a:bodyPr>
            <a:lstStyle/>
            <a:p>
              <a:pPr>
                <a:buSzPts val="1500"/>
              </a:pPr>
              <a:endParaRPr sz="1125">
                <a:latin typeface="Titillium Web"/>
                <a:ea typeface="Titillium Web"/>
                <a:cs typeface="Titillium Web"/>
                <a:sym typeface="Titillium Web"/>
              </a:endParaRPr>
            </a:p>
          </p:txBody>
        </p:sp>
        <p:sp>
          <p:nvSpPr>
            <p:cNvPr id="1610" name="Google Shape;1610;g2d27e47224f_0_47"/>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algn="ctr">
                <a:buClr>
                  <a:srgbClr val="FFFFFF"/>
                </a:buClr>
                <a:buSzPts val="1500"/>
              </a:pPr>
              <a:r>
                <a:rPr lang="it-IT" sz="1500">
                  <a:solidFill>
                    <a:srgbClr val="FFFFFF"/>
                  </a:solidFill>
                </a:rPr>
                <a:t>Catalogo SSU</a:t>
              </a:r>
              <a:endParaRPr sz="1500"/>
            </a:p>
          </p:txBody>
        </p:sp>
        <p:grpSp>
          <p:nvGrpSpPr>
            <p:cNvPr id="1611" name="Google Shape;1611;g2d27e47224f_0_47"/>
            <p:cNvGrpSpPr/>
            <p:nvPr/>
          </p:nvGrpSpPr>
          <p:grpSpPr>
            <a:xfrm>
              <a:off x="3949224" y="3380633"/>
              <a:ext cx="4317811" cy="2086855"/>
              <a:chOff x="3949224" y="3380633"/>
              <a:chExt cx="4317811" cy="2086855"/>
            </a:xfrm>
          </p:grpSpPr>
          <p:sp>
            <p:nvSpPr>
              <p:cNvPr id="1612" name="Google Shape;1612;g2d27e47224f_0_47"/>
              <p:cNvSpPr/>
              <p:nvPr/>
            </p:nvSpPr>
            <p:spPr>
              <a:xfrm>
                <a:off x="6877735" y="4092588"/>
                <a:ext cx="1389300" cy="1374900"/>
              </a:xfrm>
              <a:prstGeom prst="ellipse">
                <a:avLst/>
              </a:prstGeom>
              <a:solidFill>
                <a:srgbClr val="9BBB58"/>
              </a:solidFill>
              <a:ln w="25550"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buSzPts val="1500"/>
                </a:pPr>
                <a:endParaRPr sz="2325">
                  <a:solidFill>
                    <a:srgbClr val="FFFFFF"/>
                  </a:solidFill>
                </a:endParaRPr>
              </a:p>
            </p:txBody>
          </p:sp>
          <p:sp>
            <p:nvSpPr>
              <p:cNvPr id="1613" name="Google Shape;1613;g2d27e47224f_0_47"/>
              <p:cNvSpPr/>
              <p:nvPr/>
            </p:nvSpPr>
            <p:spPr>
              <a:xfrm>
                <a:off x="7040555" y="4504360"/>
                <a:ext cx="1063800" cy="275400"/>
              </a:xfrm>
              <a:prstGeom prst="rect">
                <a:avLst/>
              </a:prstGeom>
              <a:noFill/>
              <a:ln>
                <a:noFill/>
              </a:ln>
            </p:spPr>
            <p:txBody>
              <a:bodyPr spcFirstLastPara="1" wrap="square" lIns="0" tIns="0" rIns="0" bIns="0" anchor="ctr" anchorCtr="0">
                <a:noAutofit/>
              </a:bodyPr>
              <a:lstStyle/>
              <a:p>
                <a:pPr algn="ctr">
                  <a:buClr>
                    <a:srgbClr val="0032A1"/>
                  </a:buClr>
                  <a:buSzPts val="900"/>
                </a:pPr>
                <a:r>
                  <a:rPr lang="it-IT" sz="1125" b="1">
                    <a:solidFill>
                      <a:srgbClr val="FFFFFF"/>
                    </a:solidFill>
                  </a:rPr>
                  <a:t>Back Office</a:t>
                </a:r>
                <a:endParaRPr sz="1125">
                  <a:solidFill>
                    <a:srgbClr val="FFFFFF"/>
                  </a:solidFill>
                </a:endParaRPr>
              </a:p>
              <a:p>
                <a:pPr algn="ctr">
                  <a:buClr>
                    <a:srgbClr val="0032A1"/>
                  </a:buClr>
                  <a:buSzPts val="900"/>
                </a:pPr>
                <a:r>
                  <a:rPr lang="it-IT" sz="1125" b="1">
                    <a:solidFill>
                      <a:srgbClr val="FFFFFF"/>
                    </a:solidFill>
                  </a:rPr>
                  <a:t>ENTI TERZI</a:t>
                </a:r>
                <a:endParaRPr sz="1125">
                  <a:solidFill>
                    <a:srgbClr val="FFFFFF"/>
                  </a:solidFill>
                </a:endParaRPr>
              </a:p>
            </p:txBody>
          </p:sp>
          <p:pic>
            <p:nvPicPr>
              <p:cNvPr id="1614" name="Google Shape;1614;g2d27e47224f_0_47" descr="Preview"/>
              <p:cNvPicPr preferRelativeResize="0"/>
              <p:nvPr/>
            </p:nvPicPr>
            <p:blipFill rotWithShape="1">
              <a:blip r:embed="rId3">
                <a:alphaModFix/>
              </a:blip>
              <a:srcRect/>
              <a:stretch/>
            </p:blipFill>
            <p:spPr>
              <a:xfrm>
                <a:off x="7336450" y="4928020"/>
                <a:ext cx="471890" cy="467004"/>
              </a:xfrm>
              <a:prstGeom prst="rect">
                <a:avLst/>
              </a:prstGeom>
              <a:noFill/>
              <a:ln>
                <a:noFill/>
              </a:ln>
            </p:spPr>
          </p:pic>
          <p:sp>
            <p:nvSpPr>
              <p:cNvPr id="1615" name="Google Shape;1615;g2d27e47224f_0_47"/>
              <p:cNvSpPr/>
              <p:nvPr/>
            </p:nvSpPr>
            <p:spPr>
              <a:xfrm rot="10800000">
                <a:off x="7483550" y="3409752"/>
                <a:ext cx="177600" cy="671700"/>
              </a:xfrm>
              <a:prstGeom prst="downArrow">
                <a:avLst>
                  <a:gd name="adj1" fmla="val 50000"/>
                  <a:gd name="adj2" fmla="val 50000"/>
                </a:avLst>
              </a:prstGeom>
              <a:solidFill>
                <a:srgbClr val="9BBB58"/>
              </a:solidFill>
              <a:ln>
                <a:noFill/>
              </a:ln>
            </p:spPr>
            <p:txBody>
              <a:bodyPr spcFirstLastPara="1" wrap="square" lIns="68569" tIns="34275" rIns="68569" bIns="34275" anchor="ctr" anchorCtr="0">
                <a:noAutofit/>
              </a:bodyPr>
              <a:lstStyle/>
              <a:p>
                <a:pPr algn="ctr">
                  <a:buSzPts val="1500"/>
                </a:pPr>
                <a:endParaRPr sz="1125">
                  <a:solidFill>
                    <a:srgbClr val="FFFFFF"/>
                  </a:solidFill>
                </a:endParaRPr>
              </a:p>
            </p:txBody>
          </p:sp>
          <p:sp>
            <p:nvSpPr>
              <p:cNvPr id="1616" name="Google Shape;1616;g2d27e47224f_0_47"/>
              <p:cNvSpPr/>
              <p:nvPr/>
            </p:nvSpPr>
            <p:spPr>
              <a:xfrm>
                <a:off x="5415684" y="4092588"/>
                <a:ext cx="1389300" cy="1374900"/>
              </a:xfrm>
              <a:prstGeom prst="ellipse">
                <a:avLst/>
              </a:prstGeom>
              <a:solidFill>
                <a:srgbClr val="F39C0F"/>
              </a:solidFill>
              <a:ln w="25550"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buSzPts val="1500"/>
                </a:pPr>
                <a:endParaRPr sz="2325">
                  <a:solidFill>
                    <a:srgbClr val="FFFFFF"/>
                  </a:solidFill>
                </a:endParaRPr>
              </a:p>
            </p:txBody>
          </p:sp>
          <p:sp>
            <p:nvSpPr>
              <p:cNvPr id="1617" name="Google Shape;1617;g2d27e47224f_0_47"/>
              <p:cNvSpPr/>
              <p:nvPr/>
            </p:nvSpPr>
            <p:spPr>
              <a:xfrm>
                <a:off x="5441825" y="4504350"/>
                <a:ext cx="1389300" cy="275400"/>
              </a:xfrm>
              <a:prstGeom prst="rect">
                <a:avLst/>
              </a:prstGeom>
              <a:noFill/>
              <a:ln>
                <a:noFill/>
              </a:ln>
            </p:spPr>
            <p:txBody>
              <a:bodyPr spcFirstLastPara="1" wrap="square" lIns="0" tIns="0" rIns="0" bIns="0" anchor="ctr" anchorCtr="0">
                <a:noAutofit/>
              </a:bodyPr>
              <a:lstStyle/>
              <a:p>
                <a:pPr algn="ctr">
                  <a:buClr>
                    <a:srgbClr val="1F497D"/>
                  </a:buClr>
                  <a:buSzPts val="900"/>
                </a:pPr>
                <a:r>
                  <a:rPr lang="it-IT" sz="1125" b="1">
                    <a:solidFill>
                      <a:srgbClr val="FFFFFF"/>
                    </a:solidFill>
                  </a:rPr>
                  <a:t>Back Office</a:t>
                </a:r>
                <a:endParaRPr sz="1125">
                  <a:solidFill>
                    <a:srgbClr val="FFFFFF"/>
                  </a:solidFill>
                </a:endParaRPr>
              </a:p>
              <a:p>
                <a:pPr algn="ctr">
                  <a:buClr>
                    <a:srgbClr val="1F497D"/>
                  </a:buClr>
                  <a:buSzPts val="900"/>
                </a:pPr>
                <a:r>
                  <a:rPr lang="it-IT" sz="1125" b="1">
                    <a:solidFill>
                      <a:srgbClr val="FFFFFF"/>
                    </a:solidFill>
                  </a:rPr>
                  <a:t>SUAP</a:t>
                </a:r>
                <a:endParaRPr sz="1125">
                  <a:solidFill>
                    <a:srgbClr val="FFFFFF"/>
                  </a:solidFill>
                </a:endParaRPr>
              </a:p>
            </p:txBody>
          </p:sp>
          <p:sp>
            <p:nvSpPr>
              <p:cNvPr id="1618" name="Google Shape;1618;g2d27e47224f_0_47"/>
              <p:cNvSpPr/>
              <p:nvPr/>
            </p:nvSpPr>
            <p:spPr>
              <a:xfrm>
                <a:off x="5928328" y="4990449"/>
                <a:ext cx="365700" cy="361800"/>
              </a:xfrm>
              <a:prstGeom prst="ellipse">
                <a:avLst/>
              </a:prstGeom>
              <a:blipFill rotWithShape="1">
                <a:blip r:embed="rId4">
                  <a:alphaModFix/>
                </a:blip>
                <a:stretch>
                  <a:fillRect/>
                </a:stretch>
              </a:blipFill>
              <a:ln>
                <a:noFill/>
              </a:ln>
            </p:spPr>
            <p:txBody>
              <a:bodyPr spcFirstLastPara="1" wrap="square" lIns="68569" tIns="68569" rIns="68569" bIns="68569" anchor="ctr" anchorCtr="0">
                <a:noAutofit/>
              </a:bodyPr>
              <a:lstStyle/>
              <a:p>
                <a:pPr>
                  <a:buSzPts val="1500"/>
                </a:pPr>
                <a:endParaRPr sz="1125"/>
              </a:p>
            </p:txBody>
          </p:sp>
          <p:sp>
            <p:nvSpPr>
              <p:cNvPr id="1619" name="Google Shape;1619;g2d27e47224f_0_47"/>
              <p:cNvSpPr/>
              <p:nvPr/>
            </p:nvSpPr>
            <p:spPr>
              <a:xfrm rot="10800000">
                <a:off x="6021500" y="3395193"/>
                <a:ext cx="177600" cy="671700"/>
              </a:xfrm>
              <a:prstGeom prst="downArrow">
                <a:avLst>
                  <a:gd name="adj1" fmla="val 50000"/>
                  <a:gd name="adj2" fmla="val 50000"/>
                </a:avLst>
              </a:prstGeom>
              <a:solidFill>
                <a:srgbClr val="F39C0F"/>
              </a:solidFill>
              <a:ln>
                <a:noFill/>
              </a:ln>
            </p:spPr>
            <p:txBody>
              <a:bodyPr spcFirstLastPara="1" wrap="square" lIns="68569" tIns="34275" rIns="68569" bIns="34275" anchor="ctr" anchorCtr="0">
                <a:noAutofit/>
              </a:bodyPr>
              <a:lstStyle/>
              <a:p>
                <a:pPr algn="ctr">
                  <a:buSzPts val="1500"/>
                </a:pPr>
                <a:endParaRPr sz="1125">
                  <a:solidFill>
                    <a:srgbClr val="FFFFFF"/>
                  </a:solidFill>
                </a:endParaRPr>
              </a:p>
            </p:txBody>
          </p:sp>
          <p:sp>
            <p:nvSpPr>
              <p:cNvPr id="1620" name="Google Shape;1620;g2d27e47224f_0_47"/>
              <p:cNvSpPr/>
              <p:nvPr/>
            </p:nvSpPr>
            <p:spPr>
              <a:xfrm>
                <a:off x="3953633" y="4092588"/>
                <a:ext cx="1389300" cy="1374900"/>
              </a:xfrm>
              <a:prstGeom prst="ellipse">
                <a:avLst/>
              </a:prstGeom>
              <a:solidFill>
                <a:srgbClr val="18A088"/>
              </a:solidFill>
              <a:ln w="1905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SzPts val="1500"/>
                </a:pPr>
                <a:endParaRPr sz="2325">
                  <a:solidFill>
                    <a:srgbClr val="FFFFFF"/>
                  </a:solidFill>
                </a:endParaRPr>
              </a:p>
            </p:txBody>
          </p:sp>
          <p:sp>
            <p:nvSpPr>
              <p:cNvPr id="1621" name="Google Shape;1621;g2d27e47224f_0_47"/>
              <p:cNvSpPr/>
              <p:nvPr/>
            </p:nvSpPr>
            <p:spPr>
              <a:xfrm>
                <a:off x="3949224" y="4504350"/>
                <a:ext cx="1446000" cy="275400"/>
              </a:xfrm>
              <a:prstGeom prst="rect">
                <a:avLst/>
              </a:prstGeom>
              <a:noFill/>
              <a:ln>
                <a:noFill/>
              </a:ln>
            </p:spPr>
            <p:txBody>
              <a:bodyPr spcFirstLastPara="1" wrap="square" lIns="0" tIns="0" rIns="0" bIns="0" anchor="ctr" anchorCtr="0">
                <a:noAutofit/>
              </a:bodyPr>
              <a:lstStyle/>
              <a:p>
                <a:pPr algn="ctr">
                  <a:buClr>
                    <a:srgbClr val="0032A1"/>
                  </a:buClr>
                  <a:buSzPts val="900"/>
                </a:pPr>
                <a:r>
                  <a:rPr lang="it-IT" sz="1125" b="1">
                    <a:solidFill>
                      <a:srgbClr val="FFFFFF"/>
                    </a:solidFill>
                  </a:rPr>
                  <a:t>Front Office</a:t>
                </a:r>
                <a:endParaRPr sz="1125">
                  <a:solidFill>
                    <a:srgbClr val="FFFFFF"/>
                  </a:solidFill>
                </a:endParaRPr>
              </a:p>
              <a:p>
                <a:pPr algn="ctr">
                  <a:buClr>
                    <a:srgbClr val="0032A1"/>
                  </a:buClr>
                  <a:buSzPts val="900"/>
                </a:pPr>
                <a:r>
                  <a:rPr lang="it-IT" sz="1125" b="1">
                    <a:solidFill>
                      <a:srgbClr val="FFFFFF"/>
                    </a:solidFill>
                  </a:rPr>
                  <a:t>SUAP</a:t>
                </a:r>
                <a:endParaRPr sz="1125">
                  <a:solidFill>
                    <a:srgbClr val="FFFFFF"/>
                  </a:solidFill>
                </a:endParaRPr>
              </a:p>
            </p:txBody>
          </p:sp>
          <p:pic>
            <p:nvPicPr>
              <p:cNvPr id="1622" name="Google Shape;1622;g2d27e47224f_0_47" descr="building 2.png"/>
              <p:cNvPicPr preferRelativeResize="0"/>
              <p:nvPr/>
            </p:nvPicPr>
            <p:blipFill rotWithShape="1">
              <a:blip r:embed="rId5">
                <a:alphaModFix/>
              </a:blip>
              <a:srcRect/>
              <a:stretch/>
            </p:blipFill>
            <p:spPr>
              <a:xfrm>
                <a:off x="4469094" y="4978322"/>
                <a:ext cx="358397" cy="354687"/>
              </a:xfrm>
              <a:prstGeom prst="rect">
                <a:avLst/>
              </a:prstGeom>
              <a:noFill/>
              <a:ln>
                <a:noFill/>
              </a:ln>
            </p:spPr>
          </p:pic>
          <p:sp>
            <p:nvSpPr>
              <p:cNvPr id="1623" name="Google Shape;1623;g2d27e47224f_0_47"/>
              <p:cNvSpPr/>
              <p:nvPr/>
            </p:nvSpPr>
            <p:spPr>
              <a:xfrm rot="10800000">
                <a:off x="4559450" y="3380633"/>
                <a:ext cx="177600" cy="671700"/>
              </a:xfrm>
              <a:prstGeom prst="downArrow">
                <a:avLst>
                  <a:gd name="adj1" fmla="val 50000"/>
                  <a:gd name="adj2" fmla="val 50000"/>
                </a:avLst>
              </a:prstGeom>
              <a:solidFill>
                <a:srgbClr val="18A088"/>
              </a:solidFill>
              <a:ln>
                <a:noFill/>
              </a:ln>
            </p:spPr>
            <p:txBody>
              <a:bodyPr spcFirstLastPara="1" wrap="square" lIns="68569" tIns="34275" rIns="68569" bIns="34275" anchor="ctr" anchorCtr="0">
                <a:noAutofit/>
              </a:bodyPr>
              <a:lstStyle/>
              <a:p>
                <a:pPr algn="ctr">
                  <a:buSzPts val="1500"/>
                </a:pPr>
                <a:endParaRPr sz="1125">
                  <a:solidFill>
                    <a:srgbClr val="FFFFFF"/>
                  </a:solidFill>
                </a:endParaRPr>
              </a:p>
            </p:txBody>
          </p:sp>
        </p:grpSp>
        <p:sp>
          <p:nvSpPr>
            <p:cNvPr id="1624" name="Google Shape;1624;g2d27e47224f_0_47"/>
            <p:cNvSpPr/>
            <p:nvPr/>
          </p:nvSpPr>
          <p:spPr>
            <a:xfrm rot="10800000">
              <a:off x="6019330" y="2006498"/>
              <a:ext cx="177600" cy="862500"/>
            </a:xfrm>
            <a:prstGeom prst="downArrow">
              <a:avLst>
                <a:gd name="adj1" fmla="val 50000"/>
                <a:gd name="adj2" fmla="val 50000"/>
              </a:avLst>
            </a:prstGeom>
            <a:solidFill>
              <a:srgbClr val="287EB9"/>
            </a:solidFill>
            <a:ln>
              <a:noFill/>
            </a:ln>
          </p:spPr>
          <p:txBody>
            <a:bodyPr spcFirstLastPara="1" wrap="square" lIns="68569" tIns="34275" rIns="68569" bIns="34275" anchor="ctr" anchorCtr="0">
              <a:noAutofit/>
            </a:bodyPr>
            <a:lstStyle/>
            <a:p>
              <a:pPr algn="ctr">
                <a:buSzPts val="500"/>
              </a:pPr>
              <a:endParaRPr sz="375">
                <a:solidFill>
                  <a:srgbClr val="FFFFFF"/>
                </a:solidFill>
              </a:endParaRPr>
            </a:p>
          </p:txBody>
        </p:sp>
      </p:grpSp>
      <p:sp>
        <p:nvSpPr>
          <p:cNvPr id="1625" name="Google Shape;1625;g2d27e47224f_0_47"/>
          <p:cNvSpPr/>
          <p:nvPr/>
        </p:nvSpPr>
        <p:spPr>
          <a:xfrm>
            <a:off x="323644" y="335869"/>
            <a:ext cx="8157600" cy="789075"/>
          </a:xfrm>
          <a:prstGeom prst="rect">
            <a:avLst/>
          </a:prstGeom>
          <a:noFill/>
          <a:ln>
            <a:noFill/>
          </a:ln>
        </p:spPr>
        <p:txBody>
          <a:bodyPr spcFirstLastPara="1" wrap="square" lIns="0" tIns="0" rIns="0" bIns="0" anchor="t" anchorCtr="0">
            <a:noAutofit/>
          </a:bodyPr>
          <a:lstStyle/>
          <a:p>
            <a:pPr>
              <a:buClr>
                <a:schemeClr val="dk1"/>
              </a:buClr>
              <a:buSzPts val="1500"/>
            </a:pPr>
            <a:r>
              <a:rPr lang="it-IT" sz="2250" b="1">
                <a:solidFill>
                  <a:srgbClr val="184B9A"/>
                </a:solidFill>
              </a:rPr>
              <a:t>L’ecosistema del Sistema informatico degli Sportelli Unici (SSU)</a:t>
            </a:r>
            <a:endParaRPr sz="2250" b="1">
              <a:solidFill>
                <a:srgbClr val="888888"/>
              </a:solidFill>
            </a:endParaRPr>
          </a:p>
        </p:txBody>
      </p:sp>
      <p:pic>
        <p:nvPicPr>
          <p:cNvPr id="1626" name="Google Shape;1626;g2d27e47224f_0_47"/>
          <p:cNvPicPr preferRelativeResize="0"/>
          <p:nvPr/>
        </p:nvPicPr>
        <p:blipFill rotWithShape="1">
          <a:blip r:embed="rId6">
            <a:alphaModFix/>
          </a:blip>
          <a:srcRect/>
          <a:stretch/>
        </p:blipFill>
        <p:spPr>
          <a:xfrm>
            <a:off x="2771800" y="4839096"/>
            <a:ext cx="3600400" cy="252934"/>
          </a:xfrm>
          <a:prstGeom prst="rect">
            <a:avLst/>
          </a:prstGeom>
          <a:noFill/>
          <a:ln>
            <a:noFill/>
          </a:ln>
        </p:spPr>
      </p:pic>
      <p:grpSp>
        <p:nvGrpSpPr>
          <p:cNvPr id="1627" name="Google Shape;1627;g2d27e47224f_0_47"/>
          <p:cNvGrpSpPr/>
          <p:nvPr/>
        </p:nvGrpSpPr>
        <p:grpSpPr>
          <a:xfrm>
            <a:off x="8362266" y="181"/>
            <a:ext cx="780821" cy="5143190"/>
            <a:chOff x="8388360" y="0"/>
            <a:chExt cx="780840" cy="5143319"/>
          </a:xfrm>
        </p:grpSpPr>
        <p:pic>
          <p:nvPicPr>
            <p:cNvPr id="1628" name="Google Shape;1628;g2d27e47224f_0_47" descr="angoli-bianchi-bordino.eps"/>
            <p:cNvPicPr preferRelativeResize="0"/>
            <p:nvPr/>
          </p:nvPicPr>
          <p:blipFill rotWithShape="1">
            <a:blip r:embed="rId7">
              <a:alphaModFix/>
            </a:blip>
            <a:srcRect/>
            <a:stretch/>
          </p:blipFill>
          <p:spPr>
            <a:xfrm>
              <a:off x="8388360" y="0"/>
              <a:ext cx="780840" cy="5143319"/>
            </a:xfrm>
            <a:prstGeom prst="rect">
              <a:avLst/>
            </a:prstGeom>
            <a:noFill/>
            <a:ln>
              <a:noFill/>
            </a:ln>
          </p:spPr>
        </p:pic>
        <p:sp>
          <p:nvSpPr>
            <p:cNvPr id="1629" name="Google Shape;1629;g2d27e47224f_0_47"/>
            <p:cNvSpPr/>
            <p:nvPr/>
          </p:nvSpPr>
          <p:spPr>
            <a:xfrm>
              <a:off x="8842680" y="4901400"/>
              <a:ext cx="315000" cy="138000"/>
            </a:xfrm>
            <a:prstGeom prst="rect">
              <a:avLst/>
            </a:prstGeom>
            <a:noFill/>
            <a:ln>
              <a:noFill/>
            </a:ln>
          </p:spPr>
          <p:txBody>
            <a:bodyPr spcFirstLastPara="1" wrap="square" lIns="68569" tIns="34275" rIns="68569" bIns="34275" anchor="t" anchorCtr="0">
              <a:noAutofit/>
            </a:bodyPr>
            <a:lstStyle/>
            <a:p>
              <a:pPr algn="ctr">
                <a:lnSpc>
                  <a:spcPct val="90000"/>
                </a:lnSpc>
                <a:buSzPts val="1200"/>
              </a:pPr>
              <a:fld id="{00000000-1234-1234-1234-123412341234}" type="slidenum">
                <a:rPr lang="it-IT" sz="900">
                  <a:solidFill>
                    <a:srgbClr val="0031A2"/>
                  </a:solidFill>
                </a:rPr>
                <a:pPr algn="ctr">
                  <a:lnSpc>
                    <a:spcPct val="90000"/>
                  </a:lnSpc>
                  <a:buSzPts val="1200"/>
                </a:pPr>
                <a:t>3</a:t>
              </a:fld>
              <a:endParaRPr sz="900"/>
            </a:p>
          </p:txBody>
        </p:sp>
        <p:pic>
          <p:nvPicPr>
            <p:cNvPr id="1630" name="Google Shape;1630;g2d27e47224f_0_47"/>
            <p:cNvPicPr preferRelativeResize="0"/>
            <p:nvPr/>
          </p:nvPicPr>
          <p:blipFill rotWithShape="1">
            <a:blip r:embed="rId8">
              <a:alphaModFix/>
            </a:blip>
            <a:srcRect/>
            <a:stretch/>
          </p:blipFill>
          <p:spPr>
            <a:xfrm>
              <a:off x="8551080" y="103680"/>
              <a:ext cx="538560" cy="332640"/>
            </a:xfrm>
            <a:prstGeom prst="rect">
              <a:avLst/>
            </a:prstGeom>
            <a:noFill/>
            <a:ln>
              <a:noFill/>
            </a:ln>
          </p:spPr>
        </p:pic>
      </p:grpSp>
    </p:spTree>
    <p:extLst>
      <p:ext uri="{BB962C8B-B14F-4D97-AF65-F5344CB8AC3E}">
        <p14:creationId xmlns:p14="http://schemas.microsoft.com/office/powerpoint/2010/main" val="312987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pic>
        <p:nvPicPr>
          <p:cNvPr id="1655" name="Google Shape;1655;p5" descr="Immagine che contiene vestiti, persona, interno, donna&#10;&#10;Descrizione generata automaticamente"/>
          <p:cNvPicPr preferRelativeResize="0"/>
          <p:nvPr/>
        </p:nvPicPr>
        <p:blipFill rotWithShape="1">
          <a:blip r:embed="rId3">
            <a:alphaModFix/>
          </a:blip>
          <a:srcRect t="6348" b="28270"/>
          <a:stretch/>
        </p:blipFill>
        <p:spPr>
          <a:xfrm>
            <a:off x="0" y="4320"/>
            <a:ext cx="9143640" cy="3976664"/>
          </a:xfrm>
          <a:prstGeom prst="rect">
            <a:avLst/>
          </a:prstGeom>
          <a:noFill/>
          <a:ln>
            <a:noFill/>
          </a:ln>
        </p:spPr>
      </p:pic>
      <p:sp>
        <p:nvSpPr>
          <p:cNvPr id="1656" name="Google Shape;1656;p5"/>
          <p:cNvSpPr/>
          <p:nvPr/>
        </p:nvSpPr>
        <p:spPr>
          <a:xfrm>
            <a:off x="0" y="4319"/>
            <a:ext cx="9143550" cy="3976650"/>
          </a:xfrm>
          <a:prstGeom prst="rect">
            <a:avLst/>
          </a:prstGeom>
          <a:solidFill>
            <a:srgbClr val="0071CE">
              <a:alpha val="80000"/>
            </a:srgbClr>
          </a:solidFill>
          <a:ln>
            <a:noFill/>
          </a:ln>
        </p:spPr>
        <p:txBody>
          <a:bodyPr spcFirstLastPara="1" wrap="square" lIns="68569" tIns="34275" rIns="68569" bIns="34275" anchor="ctr" anchorCtr="0">
            <a:noAutofit/>
          </a:bodyPr>
          <a:lstStyle/>
          <a:p>
            <a:pPr algn="ctr">
              <a:buSzPts val="2400"/>
            </a:pPr>
            <a:r>
              <a:rPr lang="it-IT" sz="1800">
                <a:solidFill>
                  <a:srgbClr val="FFFFFF"/>
                </a:solidFill>
                <a:latin typeface="Calibri"/>
                <a:ea typeface="Calibri"/>
                <a:cs typeface="Calibri"/>
                <a:sym typeface="Calibri"/>
              </a:rPr>
              <a:t> </a:t>
            </a:r>
            <a:endParaRPr sz="1800"/>
          </a:p>
        </p:txBody>
      </p:sp>
      <p:sp>
        <p:nvSpPr>
          <p:cNvPr id="1657" name="Google Shape;1657;p5"/>
          <p:cNvSpPr/>
          <p:nvPr/>
        </p:nvSpPr>
        <p:spPr>
          <a:xfrm>
            <a:off x="1270444" y="1433809"/>
            <a:ext cx="7058925" cy="2275875"/>
          </a:xfrm>
          <a:prstGeom prst="rect">
            <a:avLst/>
          </a:prstGeom>
          <a:noFill/>
          <a:ln>
            <a:noFill/>
          </a:ln>
        </p:spPr>
        <p:txBody>
          <a:bodyPr spcFirstLastPara="1" wrap="square" lIns="68569" tIns="34275" rIns="68569" bIns="34275" anchor="t" anchorCtr="0">
            <a:noAutofit/>
          </a:bodyPr>
          <a:lstStyle/>
          <a:p>
            <a:pPr>
              <a:buSzPts val="6400"/>
            </a:pPr>
            <a:r>
              <a:rPr lang="it-IT" sz="4800" b="1">
                <a:solidFill>
                  <a:srgbClr val="FFFFFF"/>
                </a:solidFill>
              </a:rPr>
              <a:t>La componente trasversale Catalogo</a:t>
            </a:r>
            <a:endParaRPr sz="2400"/>
          </a:p>
        </p:txBody>
      </p:sp>
      <p:sp>
        <p:nvSpPr>
          <p:cNvPr id="1658" name="Google Shape;1658;p5"/>
          <p:cNvSpPr/>
          <p:nvPr/>
        </p:nvSpPr>
        <p:spPr>
          <a:xfrm>
            <a:off x="1547640" y="3651840"/>
            <a:ext cx="6504525" cy="850950"/>
          </a:xfrm>
          <a:prstGeom prst="rect">
            <a:avLst/>
          </a:prstGeom>
          <a:noFill/>
          <a:ln>
            <a:noFill/>
          </a:ln>
        </p:spPr>
        <p:txBody>
          <a:bodyPr spcFirstLastPara="1" wrap="square" lIns="68569" tIns="68569" rIns="68569" bIns="68569" anchor="ctr" anchorCtr="0">
            <a:noAutofit/>
          </a:bodyPr>
          <a:lstStyle/>
          <a:p>
            <a:pPr>
              <a:buSzPts val="1400"/>
            </a:pPr>
            <a:endParaRPr sz="1050"/>
          </a:p>
        </p:txBody>
      </p:sp>
      <p:pic>
        <p:nvPicPr>
          <p:cNvPr id="1659" name="Google Shape;1659;p5"/>
          <p:cNvPicPr preferRelativeResize="0"/>
          <p:nvPr/>
        </p:nvPicPr>
        <p:blipFill rotWithShape="1">
          <a:blip r:embed="rId4">
            <a:alphaModFix/>
          </a:blip>
          <a:srcRect/>
          <a:stretch/>
        </p:blipFill>
        <p:spPr>
          <a:xfrm>
            <a:off x="1545121" y="273025"/>
            <a:ext cx="1009544" cy="606380"/>
          </a:xfrm>
          <a:prstGeom prst="rect">
            <a:avLst/>
          </a:prstGeom>
          <a:noFill/>
          <a:ln>
            <a:noFill/>
          </a:ln>
        </p:spPr>
      </p:pic>
      <p:pic>
        <p:nvPicPr>
          <p:cNvPr id="1660" name="Google Shape;1660;p5"/>
          <p:cNvPicPr preferRelativeResize="0"/>
          <p:nvPr/>
        </p:nvPicPr>
        <p:blipFill rotWithShape="1">
          <a:blip r:embed="rId5">
            <a:alphaModFix/>
          </a:blip>
          <a:srcRect/>
          <a:stretch/>
        </p:blipFill>
        <p:spPr>
          <a:xfrm>
            <a:off x="2771800" y="4839096"/>
            <a:ext cx="3600400" cy="252934"/>
          </a:xfrm>
          <a:prstGeom prst="rect">
            <a:avLst/>
          </a:prstGeom>
          <a:noFill/>
          <a:ln>
            <a:noFill/>
          </a:ln>
        </p:spPr>
      </p:pic>
    </p:spTree>
    <p:extLst>
      <p:ext uri="{BB962C8B-B14F-4D97-AF65-F5344CB8AC3E}">
        <p14:creationId xmlns:p14="http://schemas.microsoft.com/office/powerpoint/2010/main" val="155458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1713" name="Google Shape;1713;g2d280df280a_0_2656"/>
          <p:cNvSpPr/>
          <p:nvPr/>
        </p:nvSpPr>
        <p:spPr>
          <a:xfrm>
            <a:off x="1091077" y="4777216"/>
            <a:ext cx="6641325" cy="344700"/>
          </a:xfrm>
          <a:prstGeom prst="rect">
            <a:avLst/>
          </a:prstGeom>
          <a:solidFill>
            <a:schemeClr val="lt1"/>
          </a:solidFill>
          <a:ln>
            <a:noFill/>
          </a:ln>
        </p:spPr>
        <p:txBody>
          <a:bodyPr spcFirstLastPara="1" wrap="square" lIns="91425" tIns="45694" rIns="91425" bIns="45694" anchor="ctr" anchorCtr="0">
            <a:noAutofit/>
          </a:bodyPr>
          <a:lstStyle/>
          <a:p>
            <a:pPr algn="ctr">
              <a:buSzPts val="2400"/>
            </a:pPr>
            <a:r>
              <a:rPr lang="it-IT" sz="1800">
                <a:solidFill>
                  <a:schemeClr val="lt1"/>
                </a:solidFill>
                <a:latin typeface="Calibri"/>
                <a:ea typeface="Calibri"/>
                <a:cs typeface="Calibri"/>
                <a:sym typeface="Calibri"/>
              </a:rPr>
              <a:t> </a:t>
            </a:r>
            <a:endParaRPr sz="1425"/>
          </a:p>
        </p:txBody>
      </p:sp>
      <p:sp>
        <p:nvSpPr>
          <p:cNvPr id="1714" name="Google Shape;1714;g2d280df280a_0_2656"/>
          <p:cNvSpPr txBox="1"/>
          <p:nvPr/>
        </p:nvSpPr>
        <p:spPr>
          <a:xfrm>
            <a:off x="4286926" y="3589940"/>
            <a:ext cx="2670525" cy="865622"/>
          </a:xfrm>
          <a:prstGeom prst="rect">
            <a:avLst/>
          </a:prstGeom>
          <a:noFill/>
          <a:ln>
            <a:noFill/>
          </a:ln>
        </p:spPr>
        <p:txBody>
          <a:bodyPr spcFirstLastPara="1" wrap="square" lIns="0" tIns="0" rIns="0" bIns="0" anchor="ctr" anchorCtr="0">
            <a:spAutoFit/>
          </a:bodyPr>
          <a:lstStyle/>
          <a:p>
            <a:pPr algn="ctr">
              <a:buSzPts val="3200"/>
            </a:pPr>
            <a:r>
              <a:rPr lang="it-IT" sz="1125" b="1">
                <a:solidFill>
                  <a:srgbClr val="24509A"/>
                </a:solidFill>
              </a:rPr>
              <a:t>Sistema di Accreditamento:</a:t>
            </a:r>
            <a:endParaRPr sz="1125" b="1">
              <a:solidFill>
                <a:srgbClr val="24509A"/>
              </a:solidFill>
            </a:endParaRPr>
          </a:p>
          <a:p>
            <a:pPr algn="just">
              <a:buSzPts val="3200"/>
            </a:pPr>
            <a:r>
              <a:rPr lang="it-IT" sz="1125">
                <a:solidFill>
                  <a:srgbClr val="434343"/>
                </a:solidFill>
              </a:rPr>
              <a:t>processo mediante cui si procede alla verifica dei requisiti previsti dalle Specifiche Tecniche per poter operare nel SSU</a:t>
            </a:r>
            <a:endParaRPr sz="1125">
              <a:solidFill>
                <a:srgbClr val="434343"/>
              </a:solidFill>
            </a:endParaRPr>
          </a:p>
        </p:txBody>
      </p:sp>
      <p:sp>
        <p:nvSpPr>
          <p:cNvPr id="1715" name="Google Shape;1715;g2d280df280a_0_2656"/>
          <p:cNvSpPr txBox="1"/>
          <p:nvPr/>
        </p:nvSpPr>
        <p:spPr>
          <a:xfrm>
            <a:off x="200550" y="3524603"/>
            <a:ext cx="2271600" cy="1038746"/>
          </a:xfrm>
          <a:prstGeom prst="rect">
            <a:avLst/>
          </a:prstGeom>
          <a:noFill/>
          <a:ln>
            <a:noFill/>
          </a:ln>
        </p:spPr>
        <p:txBody>
          <a:bodyPr spcFirstLastPara="1" wrap="square" lIns="0" tIns="0" rIns="0" bIns="0" anchor="ctr" anchorCtr="0">
            <a:spAutoFit/>
          </a:bodyPr>
          <a:lstStyle/>
          <a:p>
            <a:pPr algn="ctr">
              <a:buSzPts val="3200"/>
            </a:pPr>
            <a:r>
              <a:rPr lang="it-IT" sz="1125" b="1">
                <a:solidFill>
                  <a:srgbClr val="24509A"/>
                </a:solidFill>
              </a:rPr>
              <a:t>Sistema di</a:t>
            </a:r>
            <a:br>
              <a:rPr lang="it-IT" sz="1125" b="1">
                <a:solidFill>
                  <a:srgbClr val="24509A"/>
                </a:solidFill>
              </a:rPr>
            </a:br>
            <a:r>
              <a:rPr lang="it-IT" sz="1125" b="1">
                <a:solidFill>
                  <a:srgbClr val="24509A"/>
                </a:solidFill>
              </a:rPr>
              <a:t>Popolamento:</a:t>
            </a:r>
            <a:endParaRPr sz="1125" b="1">
              <a:solidFill>
                <a:srgbClr val="24509A"/>
              </a:solidFill>
            </a:endParaRPr>
          </a:p>
          <a:p>
            <a:pPr algn="just">
              <a:buSzPts val="3200"/>
            </a:pPr>
            <a:r>
              <a:rPr lang="it-IT" sz="1125">
                <a:solidFill>
                  <a:srgbClr val="434343"/>
                </a:solidFill>
              </a:rPr>
              <a:t>processo di caricamento dei procedimenti amministrativi nel Catalogo attraverso le funzionalità Human Oriented</a:t>
            </a:r>
            <a:endParaRPr sz="1125">
              <a:solidFill>
                <a:srgbClr val="434343"/>
              </a:solidFill>
            </a:endParaRPr>
          </a:p>
        </p:txBody>
      </p:sp>
      <p:sp>
        <p:nvSpPr>
          <p:cNvPr id="1716" name="Google Shape;1716;g2d280df280a_0_2656"/>
          <p:cNvSpPr/>
          <p:nvPr/>
        </p:nvSpPr>
        <p:spPr>
          <a:xfrm>
            <a:off x="5358196" y="1735985"/>
            <a:ext cx="2790126" cy="1479516"/>
          </a:xfrm>
          <a:custGeom>
            <a:avLst/>
            <a:gdLst/>
            <a:ahLst/>
            <a:cxnLst/>
            <a:rect l="l" t="t" r="r" b="b"/>
            <a:pathLst>
              <a:path w="21600" h="20198" extrusionOk="0">
                <a:moveTo>
                  <a:pt x="16616" y="0"/>
                </a:moveTo>
                <a:cubicBezTo>
                  <a:pt x="17817" y="0"/>
                  <a:pt x="18990" y="199"/>
                  <a:pt x="20122" y="576"/>
                </a:cubicBezTo>
                <a:lnTo>
                  <a:pt x="21600" y="1196"/>
                </a:lnTo>
                <a:lnTo>
                  <a:pt x="21573" y="1370"/>
                </a:lnTo>
                <a:lnTo>
                  <a:pt x="21342" y="1340"/>
                </a:lnTo>
                <a:cubicBezTo>
                  <a:pt x="19933" y="1166"/>
                  <a:pt x="18515" y="1040"/>
                  <a:pt x="17915" y="1040"/>
                </a:cubicBezTo>
                <a:cubicBezTo>
                  <a:pt x="9176" y="2226"/>
                  <a:pt x="11010" y="21600"/>
                  <a:pt x="770" y="20117"/>
                </a:cubicBezTo>
                <a:lnTo>
                  <a:pt x="0" y="19960"/>
                </a:lnTo>
                <a:lnTo>
                  <a:pt x="3" y="19938"/>
                </a:lnTo>
                <a:cubicBezTo>
                  <a:pt x="8800" y="19993"/>
                  <a:pt x="8811" y="0"/>
                  <a:pt x="16616" y="0"/>
                </a:cubicBezTo>
                <a:close/>
              </a:path>
            </a:pathLst>
          </a:custGeom>
          <a:solidFill>
            <a:srgbClr val="8F1A1B"/>
          </a:solidFill>
          <a:ln>
            <a:noFill/>
          </a:ln>
        </p:spPr>
        <p:txBody>
          <a:bodyPr spcFirstLastPara="1" wrap="square" lIns="34275" tIns="34275" rIns="34275" bIns="34275" anchor="ctr" anchorCtr="0">
            <a:noAutofit/>
          </a:bodyPr>
          <a:lstStyle/>
          <a:p>
            <a:pPr>
              <a:buSzPts val="1900"/>
            </a:pPr>
            <a:endParaRPr sz="1425">
              <a:solidFill>
                <a:schemeClr val="dk1"/>
              </a:solidFill>
              <a:latin typeface="Calibri"/>
              <a:ea typeface="Calibri"/>
              <a:cs typeface="Calibri"/>
              <a:sym typeface="Calibri"/>
            </a:endParaRPr>
          </a:p>
        </p:txBody>
      </p:sp>
      <p:sp>
        <p:nvSpPr>
          <p:cNvPr id="1717" name="Google Shape;1717;g2d280df280a_0_2656"/>
          <p:cNvSpPr/>
          <p:nvPr/>
        </p:nvSpPr>
        <p:spPr>
          <a:xfrm>
            <a:off x="5356176" y="1788982"/>
            <a:ext cx="2789843" cy="1497149"/>
          </a:xfrm>
          <a:custGeom>
            <a:avLst/>
            <a:gdLst/>
            <a:ahLst/>
            <a:cxnLst/>
            <a:rect l="l" t="t" r="r" b="b"/>
            <a:pathLst>
              <a:path w="21600" h="20599" extrusionOk="0">
                <a:moveTo>
                  <a:pt x="17942" y="0"/>
                </a:moveTo>
                <a:cubicBezTo>
                  <a:pt x="18542" y="0"/>
                  <a:pt x="19960" y="127"/>
                  <a:pt x="21369" y="302"/>
                </a:cubicBezTo>
                <a:lnTo>
                  <a:pt x="21600" y="333"/>
                </a:lnTo>
                <a:lnTo>
                  <a:pt x="21579" y="464"/>
                </a:lnTo>
                <a:cubicBezTo>
                  <a:pt x="11914" y="-875"/>
                  <a:pt x="13118" y="19416"/>
                  <a:pt x="4965" y="20558"/>
                </a:cubicBezTo>
                <a:cubicBezTo>
                  <a:pt x="3768" y="20725"/>
                  <a:pt x="2591" y="20357"/>
                  <a:pt x="1459" y="19977"/>
                </a:cubicBezTo>
                <a:lnTo>
                  <a:pt x="266" y="19472"/>
                </a:lnTo>
                <a:lnTo>
                  <a:pt x="0" y="19229"/>
                </a:lnTo>
                <a:lnTo>
                  <a:pt x="25" y="19067"/>
                </a:lnTo>
                <a:lnTo>
                  <a:pt x="795" y="19226"/>
                </a:lnTo>
                <a:cubicBezTo>
                  <a:pt x="11037" y="20721"/>
                  <a:pt x="9202" y="1195"/>
                  <a:pt x="17942" y="0"/>
                </a:cubicBezTo>
                <a:close/>
              </a:path>
            </a:pathLst>
          </a:custGeom>
          <a:solidFill>
            <a:srgbClr val="E46E6E"/>
          </a:solidFill>
          <a:ln>
            <a:noFill/>
          </a:ln>
        </p:spPr>
        <p:txBody>
          <a:bodyPr spcFirstLastPara="1" wrap="square" lIns="34275" tIns="34275" rIns="34275" bIns="34275" anchor="ctr" anchorCtr="0">
            <a:noAutofit/>
          </a:bodyPr>
          <a:lstStyle/>
          <a:p>
            <a:pPr>
              <a:buSzPts val="1900"/>
            </a:pPr>
            <a:endParaRPr sz="1425">
              <a:solidFill>
                <a:schemeClr val="dk1"/>
              </a:solidFill>
              <a:latin typeface="Calibri"/>
              <a:ea typeface="Calibri"/>
              <a:cs typeface="Calibri"/>
              <a:sym typeface="Calibri"/>
            </a:endParaRPr>
          </a:p>
        </p:txBody>
      </p:sp>
      <p:grpSp>
        <p:nvGrpSpPr>
          <p:cNvPr id="1718" name="Google Shape;1718;g2d280df280a_0_2656"/>
          <p:cNvGrpSpPr/>
          <p:nvPr/>
        </p:nvGrpSpPr>
        <p:grpSpPr>
          <a:xfrm>
            <a:off x="475585" y="1689090"/>
            <a:ext cx="5995618" cy="1598204"/>
            <a:chOff x="1387383" y="2043563"/>
            <a:chExt cx="6893892" cy="1837650"/>
          </a:xfrm>
        </p:grpSpPr>
        <p:sp>
          <p:nvSpPr>
            <p:cNvPr id="1719" name="Google Shape;1719;g2d280df280a_0_2656"/>
            <p:cNvSpPr/>
            <p:nvPr/>
          </p:nvSpPr>
          <p:spPr>
            <a:xfrm>
              <a:off x="4394957" y="2159755"/>
              <a:ext cx="3207816" cy="1721458"/>
            </a:xfrm>
            <a:custGeom>
              <a:avLst/>
              <a:gdLst/>
              <a:ahLst/>
              <a:cxnLst/>
              <a:rect l="l" t="t" r="r" b="b"/>
              <a:pathLst>
                <a:path w="21600" h="20599" extrusionOk="0">
                  <a:moveTo>
                    <a:pt x="17942" y="0"/>
                  </a:moveTo>
                  <a:cubicBezTo>
                    <a:pt x="18542" y="0"/>
                    <a:pt x="19960" y="127"/>
                    <a:pt x="21369" y="302"/>
                  </a:cubicBezTo>
                  <a:lnTo>
                    <a:pt x="21600" y="333"/>
                  </a:lnTo>
                  <a:lnTo>
                    <a:pt x="21579" y="464"/>
                  </a:lnTo>
                  <a:cubicBezTo>
                    <a:pt x="11914" y="-875"/>
                    <a:pt x="13118" y="19416"/>
                    <a:pt x="4965" y="20558"/>
                  </a:cubicBezTo>
                  <a:cubicBezTo>
                    <a:pt x="3768" y="20725"/>
                    <a:pt x="2591" y="20357"/>
                    <a:pt x="1459" y="19977"/>
                  </a:cubicBezTo>
                  <a:lnTo>
                    <a:pt x="266" y="19472"/>
                  </a:lnTo>
                  <a:lnTo>
                    <a:pt x="0" y="19229"/>
                  </a:lnTo>
                  <a:lnTo>
                    <a:pt x="25" y="19067"/>
                  </a:lnTo>
                  <a:lnTo>
                    <a:pt x="795" y="19226"/>
                  </a:lnTo>
                  <a:cubicBezTo>
                    <a:pt x="11037" y="20721"/>
                    <a:pt x="9202" y="1195"/>
                    <a:pt x="17942" y="0"/>
                  </a:cubicBezTo>
                  <a:close/>
                </a:path>
              </a:pathLst>
            </a:custGeom>
            <a:solidFill>
              <a:schemeClr val="accent6"/>
            </a:solidFill>
            <a:ln>
              <a:noFill/>
            </a:ln>
          </p:spPr>
          <p:txBody>
            <a:bodyPr spcFirstLastPara="1" wrap="square" lIns="34275" tIns="34275" rIns="34275" bIns="34275" anchor="ctr" anchorCtr="0">
              <a:noAutofit/>
            </a:bodyPr>
            <a:lstStyle/>
            <a:p>
              <a:pPr>
                <a:buSzPts val="1900"/>
              </a:pPr>
              <a:endParaRPr sz="1425">
                <a:solidFill>
                  <a:schemeClr val="dk1"/>
                </a:solidFill>
                <a:latin typeface="Calibri"/>
                <a:ea typeface="Calibri"/>
                <a:cs typeface="Calibri"/>
                <a:sym typeface="Calibri"/>
              </a:endParaRPr>
            </a:p>
          </p:txBody>
        </p:sp>
        <p:sp>
          <p:nvSpPr>
            <p:cNvPr id="1720" name="Google Shape;1720;g2d280df280a_0_2656"/>
            <p:cNvSpPr/>
            <p:nvPr/>
          </p:nvSpPr>
          <p:spPr>
            <a:xfrm>
              <a:off x="4398707" y="2079204"/>
              <a:ext cx="3208140" cy="1701126"/>
            </a:xfrm>
            <a:custGeom>
              <a:avLst/>
              <a:gdLst/>
              <a:ahLst/>
              <a:cxnLst/>
              <a:rect l="l" t="t" r="r" b="b"/>
              <a:pathLst>
                <a:path w="21600" h="20198" extrusionOk="0">
                  <a:moveTo>
                    <a:pt x="16616" y="0"/>
                  </a:moveTo>
                  <a:cubicBezTo>
                    <a:pt x="17817" y="0"/>
                    <a:pt x="18990" y="199"/>
                    <a:pt x="20122" y="576"/>
                  </a:cubicBezTo>
                  <a:lnTo>
                    <a:pt x="21600" y="1196"/>
                  </a:lnTo>
                  <a:lnTo>
                    <a:pt x="21573" y="1370"/>
                  </a:lnTo>
                  <a:lnTo>
                    <a:pt x="21342" y="1340"/>
                  </a:lnTo>
                  <a:cubicBezTo>
                    <a:pt x="19933" y="1166"/>
                    <a:pt x="18515" y="1040"/>
                    <a:pt x="17915" y="1040"/>
                  </a:cubicBezTo>
                  <a:cubicBezTo>
                    <a:pt x="9176" y="2226"/>
                    <a:pt x="11010" y="21600"/>
                    <a:pt x="770" y="20117"/>
                  </a:cubicBezTo>
                  <a:lnTo>
                    <a:pt x="0" y="19960"/>
                  </a:lnTo>
                  <a:lnTo>
                    <a:pt x="3" y="19938"/>
                  </a:lnTo>
                  <a:cubicBezTo>
                    <a:pt x="8800" y="19993"/>
                    <a:pt x="8811" y="0"/>
                    <a:pt x="16616" y="0"/>
                  </a:cubicBezTo>
                  <a:close/>
                </a:path>
              </a:pathLst>
            </a:custGeom>
            <a:solidFill>
              <a:srgbClr val="4E7F32"/>
            </a:solidFill>
            <a:ln>
              <a:noFill/>
            </a:ln>
          </p:spPr>
          <p:txBody>
            <a:bodyPr spcFirstLastPara="1" wrap="square" lIns="34275" tIns="34275" rIns="34275" bIns="34275" anchor="ctr" anchorCtr="0">
              <a:noAutofit/>
            </a:bodyPr>
            <a:lstStyle/>
            <a:p>
              <a:pPr>
                <a:buSzPts val="1900"/>
              </a:pPr>
              <a:endParaRPr sz="1425">
                <a:solidFill>
                  <a:schemeClr val="dk1"/>
                </a:solidFill>
                <a:latin typeface="Calibri"/>
                <a:ea typeface="Calibri"/>
                <a:cs typeface="Calibri"/>
                <a:sym typeface="Calibri"/>
              </a:endParaRPr>
            </a:p>
          </p:txBody>
        </p:sp>
        <p:sp>
          <p:nvSpPr>
            <p:cNvPr id="1721" name="Google Shape;1721;g2d280df280a_0_2656"/>
            <p:cNvSpPr/>
            <p:nvPr/>
          </p:nvSpPr>
          <p:spPr>
            <a:xfrm>
              <a:off x="1387383" y="2043563"/>
              <a:ext cx="1809000" cy="1809000"/>
            </a:xfrm>
            <a:prstGeom prst="ellipse">
              <a:avLst/>
            </a:prstGeom>
            <a:gradFill>
              <a:gsLst>
                <a:gs pos="0">
                  <a:srgbClr val="FFFFFF"/>
                </a:gs>
                <a:gs pos="22849">
                  <a:srgbClr val="FFFFFF"/>
                </a:gs>
                <a:gs pos="63320">
                  <a:srgbClr val="E6EAEB"/>
                </a:gs>
                <a:gs pos="99960">
                  <a:srgbClr val="CDD5D8"/>
                </a:gs>
                <a:gs pos="100000">
                  <a:srgbClr val="CDD5D8"/>
                </a:gs>
              </a:gsLst>
              <a:lin ang="2089119" scaled="0"/>
            </a:gradFill>
            <a:ln w="50800" cap="flat" cmpd="sng">
              <a:solidFill>
                <a:schemeClr val="accent1"/>
              </a:solidFill>
              <a:prstDash val="solid"/>
              <a:miter lim="8000"/>
              <a:headEnd type="none" w="sm" len="sm"/>
              <a:tailEnd type="none" w="sm" len="sm"/>
            </a:ln>
            <a:effectLst>
              <a:outerShdw blurRad="152400" dist="90035" dir="2315233" rotWithShape="0">
                <a:srgbClr val="000000">
                  <a:alpha val="37647"/>
                </a:srgbClr>
              </a:outerShdw>
            </a:effectLst>
          </p:spPr>
          <p:txBody>
            <a:bodyPr spcFirstLastPara="1" wrap="square" lIns="34275" tIns="34275" rIns="34275" bIns="34275" anchor="ctr" anchorCtr="0">
              <a:noAutofit/>
            </a:bodyPr>
            <a:lstStyle/>
            <a:p>
              <a:pPr algn="ctr">
                <a:buSzPts val="1500"/>
              </a:pPr>
              <a:endParaRPr sz="900">
                <a:solidFill>
                  <a:srgbClr val="385623"/>
                </a:solidFill>
              </a:endParaRPr>
            </a:p>
            <a:p>
              <a:pPr algn="ctr">
                <a:buSzPts val="1500"/>
              </a:pPr>
              <a:endParaRPr sz="900">
                <a:solidFill>
                  <a:srgbClr val="385623"/>
                </a:solidFill>
              </a:endParaRPr>
            </a:p>
            <a:p>
              <a:pPr algn="ctr">
                <a:buClr>
                  <a:schemeClr val="dk1"/>
                </a:buClr>
                <a:buSzPts val="1500"/>
              </a:pPr>
              <a:r>
                <a:rPr lang="it-IT" sz="900">
                  <a:solidFill>
                    <a:srgbClr val="0B5394"/>
                  </a:solidFill>
                </a:rPr>
                <a:t>Anagrafica dei procedimenti amministrativi di interesse del SUAP e della modulistica unificata</a:t>
              </a:r>
              <a:endParaRPr sz="1200">
                <a:solidFill>
                  <a:srgbClr val="0B5394"/>
                </a:solidFill>
                <a:latin typeface="Calibri"/>
                <a:ea typeface="Calibri"/>
                <a:cs typeface="Calibri"/>
                <a:sym typeface="Calibri"/>
              </a:endParaRPr>
            </a:p>
          </p:txBody>
        </p:sp>
        <p:sp>
          <p:nvSpPr>
            <p:cNvPr id="1722" name="Google Shape;1722;g2d280df280a_0_2656"/>
            <p:cNvSpPr/>
            <p:nvPr/>
          </p:nvSpPr>
          <p:spPr>
            <a:xfrm>
              <a:off x="3919022" y="2061148"/>
              <a:ext cx="1809000" cy="1809000"/>
            </a:xfrm>
            <a:prstGeom prst="ellipse">
              <a:avLst/>
            </a:prstGeom>
            <a:gradFill>
              <a:gsLst>
                <a:gs pos="0">
                  <a:srgbClr val="FFFFFF"/>
                </a:gs>
                <a:gs pos="22849">
                  <a:srgbClr val="FFFFFF"/>
                </a:gs>
                <a:gs pos="63320">
                  <a:srgbClr val="E6EAEB"/>
                </a:gs>
                <a:gs pos="99960">
                  <a:srgbClr val="CDD5D8"/>
                </a:gs>
                <a:gs pos="100000">
                  <a:srgbClr val="CDD5D8"/>
                </a:gs>
              </a:gsLst>
              <a:lin ang="2089119" scaled="0"/>
            </a:gradFill>
            <a:ln w="50800" cap="flat" cmpd="sng">
              <a:solidFill>
                <a:srgbClr val="4E7F32"/>
              </a:solidFill>
              <a:prstDash val="solid"/>
              <a:miter lim="8000"/>
              <a:headEnd type="none" w="sm" len="sm"/>
              <a:tailEnd type="none" w="sm" len="sm"/>
            </a:ln>
            <a:effectLst>
              <a:outerShdw blurRad="152400" dist="90035" dir="2315233" rotWithShape="0">
                <a:srgbClr val="000000">
                  <a:alpha val="37647"/>
                </a:srgbClr>
              </a:outerShdw>
            </a:effectLst>
          </p:spPr>
          <p:txBody>
            <a:bodyPr spcFirstLastPara="1" wrap="square" lIns="34275" tIns="34275" rIns="34275" bIns="34275" anchor="ctr" anchorCtr="0">
              <a:noAutofit/>
            </a:bodyPr>
            <a:lstStyle/>
            <a:p>
              <a:pPr algn="ctr">
                <a:buSzPts val="1500"/>
              </a:pPr>
              <a:r>
                <a:rPr lang="it-IT" sz="900">
                  <a:solidFill>
                    <a:srgbClr val="548135"/>
                  </a:solidFill>
                </a:rPr>
                <a:t>Anagrafica dei SUAP accreditati al MIMiT</a:t>
              </a:r>
              <a:endParaRPr sz="900">
                <a:solidFill>
                  <a:srgbClr val="548135"/>
                </a:solidFill>
                <a:latin typeface="Calibri"/>
                <a:ea typeface="Calibri"/>
                <a:cs typeface="Calibri"/>
                <a:sym typeface="Calibri"/>
              </a:endParaRPr>
            </a:p>
          </p:txBody>
        </p:sp>
        <p:sp>
          <p:nvSpPr>
            <p:cNvPr id="1723" name="Google Shape;1723;g2d280df280a_0_2656"/>
            <p:cNvSpPr/>
            <p:nvPr/>
          </p:nvSpPr>
          <p:spPr>
            <a:xfrm>
              <a:off x="6472275" y="2052541"/>
              <a:ext cx="1809000" cy="1809000"/>
            </a:xfrm>
            <a:prstGeom prst="ellipse">
              <a:avLst/>
            </a:prstGeom>
            <a:gradFill>
              <a:gsLst>
                <a:gs pos="0">
                  <a:srgbClr val="FFFFFF"/>
                </a:gs>
                <a:gs pos="22849">
                  <a:srgbClr val="FFFFFF"/>
                </a:gs>
                <a:gs pos="63320">
                  <a:srgbClr val="E6EAEB"/>
                </a:gs>
                <a:gs pos="99960">
                  <a:srgbClr val="CDD5D8"/>
                </a:gs>
                <a:gs pos="100000">
                  <a:srgbClr val="CDD5D8"/>
                </a:gs>
              </a:gsLst>
              <a:lin ang="2089119" scaled="0"/>
            </a:gradFill>
            <a:ln w="50800" cap="flat" cmpd="sng">
              <a:solidFill>
                <a:srgbClr val="E46E6E"/>
              </a:solidFill>
              <a:prstDash val="solid"/>
              <a:miter lim="8000"/>
              <a:headEnd type="none" w="sm" len="sm"/>
              <a:tailEnd type="none" w="sm" len="sm"/>
            </a:ln>
            <a:effectLst>
              <a:outerShdw blurRad="152400" dist="90035" dir="2315233" rotWithShape="0">
                <a:srgbClr val="000000">
                  <a:alpha val="37647"/>
                </a:srgbClr>
              </a:outerShdw>
            </a:effectLst>
          </p:spPr>
          <p:txBody>
            <a:bodyPr spcFirstLastPara="1" wrap="square" lIns="34275" tIns="34275" rIns="34275" bIns="34275" anchor="ctr" anchorCtr="0">
              <a:noAutofit/>
            </a:bodyPr>
            <a:lstStyle/>
            <a:p>
              <a:pPr algn="ctr">
                <a:buSzPts val="1500"/>
              </a:pPr>
              <a:endParaRPr sz="900">
                <a:solidFill>
                  <a:srgbClr val="2F5496"/>
                </a:solidFill>
              </a:endParaRPr>
            </a:p>
            <a:p>
              <a:pPr algn="ctr">
                <a:buSzPts val="1500"/>
              </a:pPr>
              <a:endParaRPr sz="900">
                <a:solidFill>
                  <a:srgbClr val="2F5496"/>
                </a:solidFill>
              </a:endParaRPr>
            </a:p>
            <a:p>
              <a:pPr algn="ctr">
                <a:buSzPts val="1500"/>
              </a:pPr>
              <a:r>
                <a:rPr lang="it-IT" sz="900">
                  <a:solidFill>
                    <a:srgbClr val="CC0000"/>
                  </a:solidFill>
                </a:rPr>
                <a:t>Anagrafica degli ENTI TERZI accreditati ad operare nell’ecosistema SSU</a:t>
              </a:r>
              <a:endParaRPr sz="900">
                <a:solidFill>
                  <a:srgbClr val="CC0000"/>
                </a:solidFill>
                <a:latin typeface="Calibri"/>
                <a:ea typeface="Calibri"/>
                <a:cs typeface="Calibri"/>
                <a:sym typeface="Calibri"/>
              </a:endParaRPr>
            </a:p>
          </p:txBody>
        </p:sp>
        <p:sp>
          <p:nvSpPr>
            <p:cNvPr id="1724" name="Google Shape;1724;g2d280df280a_0_2656"/>
            <p:cNvSpPr txBox="1"/>
            <p:nvPr/>
          </p:nvSpPr>
          <p:spPr>
            <a:xfrm>
              <a:off x="1690678" y="2266291"/>
              <a:ext cx="1202400" cy="291900"/>
            </a:xfrm>
            <a:prstGeom prst="rect">
              <a:avLst/>
            </a:prstGeom>
            <a:noFill/>
            <a:ln>
              <a:noFill/>
            </a:ln>
          </p:spPr>
          <p:txBody>
            <a:bodyPr spcFirstLastPara="1" wrap="square" lIns="34275" tIns="34275" rIns="34275" bIns="34275" anchor="t" anchorCtr="0">
              <a:noAutofit/>
            </a:bodyPr>
            <a:lstStyle/>
            <a:p>
              <a:pPr algn="ctr">
                <a:buSzPts val="1600"/>
              </a:pPr>
              <a:r>
                <a:rPr lang="it-IT" sz="1200" b="1">
                  <a:solidFill>
                    <a:srgbClr val="0B5394"/>
                  </a:solidFill>
                </a:rPr>
                <a:t>Procedimenti</a:t>
              </a:r>
              <a:endParaRPr sz="1200" b="1">
                <a:solidFill>
                  <a:srgbClr val="0B5394"/>
                </a:solidFill>
              </a:endParaRPr>
            </a:p>
          </p:txBody>
        </p:sp>
      </p:grpSp>
      <p:sp>
        <p:nvSpPr>
          <p:cNvPr id="1725" name="Google Shape;1725;g2d280df280a_0_2656"/>
          <p:cNvSpPr/>
          <p:nvPr/>
        </p:nvSpPr>
        <p:spPr>
          <a:xfrm>
            <a:off x="7162830" y="1689038"/>
            <a:ext cx="1573425" cy="1573425"/>
          </a:xfrm>
          <a:prstGeom prst="ellipse">
            <a:avLst/>
          </a:prstGeom>
          <a:gradFill>
            <a:gsLst>
              <a:gs pos="0">
                <a:srgbClr val="FFFFFF"/>
              </a:gs>
              <a:gs pos="22849">
                <a:srgbClr val="FFFFFF"/>
              </a:gs>
              <a:gs pos="63320">
                <a:srgbClr val="E6EAEB"/>
              </a:gs>
              <a:gs pos="99960">
                <a:srgbClr val="CDD5D8"/>
              </a:gs>
              <a:gs pos="100000">
                <a:srgbClr val="CDD5D8"/>
              </a:gs>
            </a:gsLst>
            <a:lin ang="2089119" scaled="0"/>
          </a:gradFill>
          <a:ln w="50800" cap="flat" cmpd="sng">
            <a:solidFill>
              <a:srgbClr val="077599"/>
            </a:solidFill>
            <a:prstDash val="solid"/>
            <a:miter lim="8000"/>
            <a:headEnd type="none" w="sm" len="sm"/>
            <a:tailEnd type="none" w="sm" len="sm"/>
          </a:ln>
          <a:effectLst>
            <a:outerShdw blurRad="152400" dist="90035" dir="2315233" rotWithShape="0">
              <a:srgbClr val="000000">
                <a:alpha val="37647"/>
              </a:srgbClr>
            </a:outerShdw>
          </a:effectLst>
        </p:spPr>
        <p:txBody>
          <a:bodyPr spcFirstLastPara="1" wrap="square" lIns="34275" tIns="34275" rIns="34275" bIns="34275" anchor="ctr" anchorCtr="0">
            <a:noAutofit/>
          </a:bodyPr>
          <a:lstStyle/>
          <a:p>
            <a:pPr algn="ctr">
              <a:buSzPts val="1500"/>
            </a:pPr>
            <a:endParaRPr sz="1125">
              <a:solidFill>
                <a:srgbClr val="077599"/>
              </a:solidFill>
            </a:endParaRPr>
          </a:p>
          <a:p>
            <a:pPr algn="ctr">
              <a:buSzPts val="1500"/>
            </a:pPr>
            <a:endParaRPr sz="1125">
              <a:solidFill>
                <a:srgbClr val="077599"/>
              </a:solidFill>
            </a:endParaRPr>
          </a:p>
          <a:p>
            <a:pPr algn="ctr">
              <a:buSzPts val="1500"/>
            </a:pPr>
            <a:r>
              <a:rPr lang="it-IT" sz="900">
                <a:solidFill>
                  <a:srgbClr val="077599"/>
                </a:solidFill>
              </a:rPr>
              <a:t>Anagrafica dei soggetti coinvolti nei procedimenti amministrativi </a:t>
            </a:r>
            <a:r>
              <a:rPr lang="it-IT" sz="900" i="1">
                <a:solidFill>
                  <a:srgbClr val="077599"/>
                </a:solidFill>
              </a:rPr>
              <a:t>(FO SUAP, BO SUAP, BO Enti Terzi)</a:t>
            </a:r>
            <a:endParaRPr sz="900">
              <a:solidFill>
                <a:srgbClr val="077599"/>
              </a:solidFill>
              <a:latin typeface="Calibri"/>
              <a:ea typeface="Calibri"/>
              <a:cs typeface="Calibri"/>
              <a:sym typeface="Calibri"/>
            </a:endParaRPr>
          </a:p>
        </p:txBody>
      </p:sp>
      <p:sp>
        <p:nvSpPr>
          <p:cNvPr id="1726" name="Google Shape;1726;g2d280df280a_0_2656"/>
          <p:cNvSpPr txBox="1"/>
          <p:nvPr/>
        </p:nvSpPr>
        <p:spPr>
          <a:xfrm>
            <a:off x="2950506" y="1903282"/>
            <a:ext cx="1045800" cy="253885"/>
          </a:xfrm>
          <a:prstGeom prst="rect">
            <a:avLst/>
          </a:prstGeom>
          <a:noFill/>
          <a:ln>
            <a:noFill/>
          </a:ln>
        </p:spPr>
        <p:txBody>
          <a:bodyPr spcFirstLastPara="1" wrap="square" lIns="34275" tIns="34275" rIns="34275" bIns="34275" anchor="t" anchorCtr="0">
            <a:spAutoFit/>
          </a:bodyPr>
          <a:lstStyle/>
          <a:p>
            <a:pPr algn="ctr">
              <a:buSzPts val="1600"/>
            </a:pPr>
            <a:r>
              <a:rPr lang="it-IT" sz="1200" b="1">
                <a:solidFill>
                  <a:srgbClr val="4E7F32"/>
                </a:solidFill>
              </a:rPr>
              <a:t>SUAP</a:t>
            </a:r>
            <a:endParaRPr sz="1200" b="1">
              <a:solidFill>
                <a:srgbClr val="4E7F32"/>
              </a:solidFill>
            </a:endParaRPr>
          </a:p>
        </p:txBody>
      </p:sp>
      <p:sp>
        <p:nvSpPr>
          <p:cNvPr id="1727" name="Google Shape;1727;g2d280df280a_0_2656"/>
          <p:cNvSpPr txBox="1"/>
          <p:nvPr/>
        </p:nvSpPr>
        <p:spPr>
          <a:xfrm>
            <a:off x="5151630" y="1850272"/>
            <a:ext cx="1045800" cy="253885"/>
          </a:xfrm>
          <a:prstGeom prst="rect">
            <a:avLst/>
          </a:prstGeom>
          <a:noFill/>
          <a:ln>
            <a:noFill/>
          </a:ln>
        </p:spPr>
        <p:txBody>
          <a:bodyPr spcFirstLastPara="1" wrap="square" lIns="34275" tIns="34275" rIns="34275" bIns="34275" anchor="t" anchorCtr="0">
            <a:spAutoFit/>
          </a:bodyPr>
          <a:lstStyle/>
          <a:p>
            <a:pPr algn="ctr">
              <a:buSzPts val="1600"/>
            </a:pPr>
            <a:r>
              <a:rPr lang="it-IT" sz="1200" b="1">
                <a:solidFill>
                  <a:srgbClr val="CC0000"/>
                </a:solidFill>
              </a:rPr>
              <a:t>Enti Terzi</a:t>
            </a:r>
            <a:endParaRPr sz="1200" b="1">
              <a:solidFill>
                <a:srgbClr val="CC0000"/>
              </a:solidFill>
            </a:endParaRPr>
          </a:p>
        </p:txBody>
      </p:sp>
      <p:sp>
        <p:nvSpPr>
          <p:cNvPr id="1728" name="Google Shape;1728;g2d280df280a_0_2656"/>
          <p:cNvSpPr txBox="1"/>
          <p:nvPr/>
        </p:nvSpPr>
        <p:spPr>
          <a:xfrm>
            <a:off x="7426646" y="1850280"/>
            <a:ext cx="1045800" cy="253885"/>
          </a:xfrm>
          <a:prstGeom prst="rect">
            <a:avLst/>
          </a:prstGeom>
          <a:noFill/>
          <a:ln>
            <a:noFill/>
          </a:ln>
        </p:spPr>
        <p:txBody>
          <a:bodyPr spcFirstLastPara="1" wrap="square" lIns="34275" tIns="34275" rIns="34275" bIns="34275" anchor="t" anchorCtr="0">
            <a:spAutoFit/>
          </a:bodyPr>
          <a:lstStyle/>
          <a:p>
            <a:pPr algn="ctr">
              <a:buSzPts val="1600"/>
            </a:pPr>
            <a:r>
              <a:rPr lang="it-IT" sz="1200" b="1">
                <a:solidFill>
                  <a:srgbClr val="077599"/>
                </a:solidFill>
              </a:rPr>
              <a:t>Componenti</a:t>
            </a:r>
            <a:endParaRPr sz="1200" b="1">
              <a:solidFill>
                <a:srgbClr val="077599"/>
              </a:solidFill>
            </a:endParaRPr>
          </a:p>
        </p:txBody>
      </p:sp>
      <p:sp>
        <p:nvSpPr>
          <p:cNvPr id="1729" name="Google Shape;1729;g2d280df280a_0_2656"/>
          <p:cNvSpPr/>
          <p:nvPr/>
        </p:nvSpPr>
        <p:spPr>
          <a:xfrm>
            <a:off x="323971" y="338819"/>
            <a:ext cx="7408575" cy="789075"/>
          </a:xfrm>
          <a:prstGeom prst="rect">
            <a:avLst/>
          </a:prstGeom>
          <a:noFill/>
          <a:ln>
            <a:noFill/>
          </a:ln>
        </p:spPr>
        <p:txBody>
          <a:bodyPr spcFirstLastPara="1" wrap="square" lIns="0" tIns="0" rIns="0" bIns="0" anchor="t" anchorCtr="0">
            <a:noAutofit/>
          </a:bodyPr>
          <a:lstStyle/>
          <a:p>
            <a:pPr>
              <a:buSzPts val="3200"/>
            </a:pPr>
            <a:r>
              <a:rPr lang="it-IT" sz="2250" b="1">
                <a:solidFill>
                  <a:srgbClr val="24509A"/>
                </a:solidFill>
              </a:rPr>
              <a:t>Il Catalogo SSU</a:t>
            </a:r>
            <a:endParaRPr sz="2250" b="1">
              <a:solidFill>
                <a:srgbClr val="24509A"/>
              </a:solidFill>
            </a:endParaRPr>
          </a:p>
          <a:p>
            <a:pPr>
              <a:buSzPts val="3200"/>
            </a:pPr>
            <a:r>
              <a:rPr lang="it-IT" sz="1500">
                <a:solidFill>
                  <a:srgbClr val="5B6770"/>
                </a:solidFill>
              </a:rPr>
              <a:t>Cosa contiene</a:t>
            </a:r>
            <a:endParaRPr sz="1500" b="1">
              <a:solidFill>
                <a:srgbClr val="888888"/>
              </a:solidFill>
            </a:endParaRPr>
          </a:p>
        </p:txBody>
      </p:sp>
      <p:pic>
        <p:nvPicPr>
          <p:cNvPr id="1730" name="Google Shape;1730;g2d280df280a_0_2656"/>
          <p:cNvPicPr preferRelativeResize="0"/>
          <p:nvPr/>
        </p:nvPicPr>
        <p:blipFill rotWithShape="1">
          <a:blip r:embed="rId3">
            <a:alphaModFix/>
          </a:blip>
          <a:srcRect/>
          <a:stretch/>
        </p:blipFill>
        <p:spPr>
          <a:xfrm>
            <a:off x="2771800" y="4839096"/>
            <a:ext cx="3600400" cy="252934"/>
          </a:xfrm>
          <a:prstGeom prst="rect">
            <a:avLst/>
          </a:prstGeom>
          <a:noFill/>
          <a:ln>
            <a:noFill/>
          </a:ln>
        </p:spPr>
      </p:pic>
      <p:grpSp>
        <p:nvGrpSpPr>
          <p:cNvPr id="1731" name="Google Shape;1731;g2d280df280a_0_2656"/>
          <p:cNvGrpSpPr/>
          <p:nvPr/>
        </p:nvGrpSpPr>
        <p:grpSpPr>
          <a:xfrm>
            <a:off x="8362266" y="181"/>
            <a:ext cx="780821" cy="5143190"/>
            <a:chOff x="8388360" y="0"/>
            <a:chExt cx="780840" cy="5143319"/>
          </a:xfrm>
        </p:grpSpPr>
        <p:pic>
          <p:nvPicPr>
            <p:cNvPr id="1732" name="Google Shape;1732;g2d280df280a_0_2656" descr="angoli-bianchi-bordino.eps"/>
            <p:cNvPicPr preferRelativeResize="0"/>
            <p:nvPr/>
          </p:nvPicPr>
          <p:blipFill rotWithShape="1">
            <a:blip r:embed="rId4">
              <a:alphaModFix/>
            </a:blip>
            <a:srcRect/>
            <a:stretch/>
          </p:blipFill>
          <p:spPr>
            <a:xfrm>
              <a:off x="8388360" y="0"/>
              <a:ext cx="780840" cy="5143319"/>
            </a:xfrm>
            <a:prstGeom prst="rect">
              <a:avLst/>
            </a:prstGeom>
            <a:noFill/>
            <a:ln>
              <a:noFill/>
            </a:ln>
          </p:spPr>
        </p:pic>
        <p:sp>
          <p:nvSpPr>
            <p:cNvPr id="1733" name="Google Shape;1733;g2d280df280a_0_2656"/>
            <p:cNvSpPr/>
            <p:nvPr/>
          </p:nvSpPr>
          <p:spPr>
            <a:xfrm>
              <a:off x="8842680" y="4901400"/>
              <a:ext cx="315000" cy="138000"/>
            </a:xfrm>
            <a:prstGeom prst="rect">
              <a:avLst/>
            </a:prstGeom>
            <a:noFill/>
            <a:ln>
              <a:noFill/>
            </a:ln>
          </p:spPr>
          <p:txBody>
            <a:bodyPr spcFirstLastPara="1" wrap="square" lIns="68569" tIns="34275" rIns="68569" bIns="34275" anchor="t" anchorCtr="0">
              <a:noAutofit/>
            </a:bodyPr>
            <a:lstStyle/>
            <a:p>
              <a:pPr algn="ctr">
                <a:lnSpc>
                  <a:spcPct val="90000"/>
                </a:lnSpc>
                <a:buSzPts val="1200"/>
              </a:pPr>
              <a:fld id="{00000000-1234-1234-1234-123412341234}" type="slidenum">
                <a:rPr lang="it-IT" sz="900">
                  <a:solidFill>
                    <a:srgbClr val="0031A2"/>
                  </a:solidFill>
                </a:rPr>
                <a:pPr algn="ctr">
                  <a:lnSpc>
                    <a:spcPct val="90000"/>
                  </a:lnSpc>
                  <a:buSzPts val="1200"/>
                </a:pPr>
                <a:t>5</a:t>
              </a:fld>
              <a:endParaRPr sz="900"/>
            </a:p>
          </p:txBody>
        </p:sp>
        <p:pic>
          <p:nvPicPr>
            <p:cNvPr id="1734" name="Google Shape;1734;g2d280df280a_0_2656"/>
            <p:cNvPicPr preferRelativeResize="0"/>
            <p:nvPr/>
          </p:nvPicPr>
          <p:blipFill rotWithShape="1">
            <a:blip r:embed="rId5">
              <a:alphaModFix/>
            </a:blip>
            <a:srcRect/>
            <a:stretch/>
          </p:blipFill>
          <p:spPr>
            <a:xfrm>
              <a:off x="8551080" y="103680"/>
              <a:ext cx="538560" cy="332640"/>
            </a:xfrm>
            <a:prstGeom prst="rect">
              <a:avLst/>
            </a:prstGeom>
            <a:noFill/>
            <a:ln>
              <a:noFill/>
            </a:ln>
          </p:spPr>
        </p:pic>
      </p:grpSp>
    </p:spTree>
    <p:extLst>
      <p:ext uri="{BB962C8B-B14F-4D97-AF65-F5344CB8AC3E}">
        <p14:creationId xmlns:p14="http://schemas.microsoft.com/office/powerpoint/2010/main" val="308149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1854" name="Google Shape;1854;g2d280df280a_0_475"/>
          <p:cNvSpPr/>
          <p:nvPr/>
        </p:nvSpPr>
        <p:spPr>
          <a:xfrm>
            <a:off x="2212560" y="1625760"/>
            <a:ext cx="4745025" cy="4745025"/>
          </a:xfrm>
          <a:prstGeom prst="ellipse">
            <a:avLst/>
          </a:prstGeom>
          <a:solidFill>
            <a:srgbClr val="EFEFEF"/>
          </a:solidFill>
          <a:ln>
            <a:noFill/>
          </a:ln>
        </p:spPr>
        <p:txBody>
          <a:bodyPr spcFirstLastPara="1" wrap="square" lIns="91425" tIns="91425" rIns="91425" bIns="91425" anchor="ctr" anchorCtr="0">
            <a:noAutofit/>
          </a:bodyPr>
          <a:lstStyle/>
          <a:p>
            <a:pPr>
              <a:buSzPts val="1500"/>
            </a:pPr>
            <a:endParaRPr sz="1125"/>
          </a:p>
        </p:txBody>
      </p:sp>
      <p:sp>
        <p:nvSpPr>
          <p:cNvPr id="1855" name="Google Shape;1855;g2d280df280a_0_475"/>
          <p:cNvSpPr/>
          <p:nvPr/>
        </p:nvSpPr>
        <p:spPr>
          <a:xfrm>
            <a:off x="1091160" y="4748670"/>
            <a:ext cx="7465725" cy="402975"/>
          </a:xfrm>
          <a:prstGeom prst="rect">
            <a:avLst/>
          </a:prstGeom>
          <a:solidFill>
            <a:schemeClr val="lt1"/>
          </a:solidFill>
          <a:ln>
            <a:noFill/>
          </a:ln>
        </p:spPr>
        <p:txBody>
          <a:bodyPr spcFirstLastPara="1" wrap="square" lIns="91425" tIns="45694" rIns="91425" bIns="45694" anchor="ctr" anchorCtr="0">
            <a:noAutofit/>
          </a:bodyPr>
          <a:lstStyle/>
          <a:p>
            <a:pPr algn="ctr">
              <a:buSzPts val="2400"/>
            </a:pPr>
            <a:r>
              <a:rPr lang="it-IT" sz="1800">
                <a:solidFill>
                  <a:srgbClr val="FFFFFF"/>
                </a:solidFill>
                <a:latin typeface="Calibri"/>
                <a:ea typeface="Calibri"/>
                <a:cs typeface="Calibri"/>
                <a:sym typeface="Calibri"/>
              </a:rPr>
              <a:t> </a:t>
            </a:r>
            <a:endParaRPr sz="1800">
              <a:solidFill>
                <a:schemeClr val="dk1"/>
              </a:solidFill>
            </a:endParaRPr>
          </a:p>
        </p:txBody>
      </p:sp>
      <p:sp>
        <p:nvSpPr>
          <p:cNvPr id="1856" name="Google Shape;1856;g2d280df280a_0_475"/>
          <p:cNvSpPr/>
          <p:nvPr/>
        </p:nvSpPr>
        <p:spPr>
          <a:xfrm>
            <a:off x="2787435" y="4154040"/>
            <a:ext cx="3595275" cy="525600"/>
          </a:xfrm>
          <a:prstGeom prst="rect">
            <a:avLst/>
          </a:prstGeom>
          <a:noFill/>
          <a:ln>
            <a:noFill/>
          </a:ln>
        </p:spPr>
        <p:txBody>
          <a:bodyPr spcFirstLastPara="1" wrap="square" lIns="91425" tIns="91425" rIns="91425" bIns="91425" anchor="t" anchorCtr="0">
            <a:noAutofit/>
          </a:bodyPr>
          <a:lstStyle/>
          <a:p>
            <a:pPr algn="ctr">
              <a:buSzPts val="1600"/>
            </a:pPr>
            <a:r>
              <a:rPr lang="it-IT" sz="1200">
                <a:solidFill>
                  <a:srgbClr val="184B9A"/>
                </a:solidFill>
              </a:rPr>
              <a:t>Sistema informatico degli Sportelli Unici</a:t>
            </a:r>
            <a:endParaRPr sz="1200">
              <a:solidFill>
                <a:schemeClr val="dk1"/>
              </a:solidFill>
            </a:endParaRPr>
          </a:p>
          <a:p>
            <a:pPr algn="ctr">
              <a:buSzPts val="1500"/>
            </a:pPr>
            <a:endParaRPr sz="1125">
              <a:solidFill>
                <a:schemeClr val="dk1"/>
              </a:solidFill>
            </a:endParaRPr>
          </a:p>
        </p:txBody>
      </p:sp>
      <p:sp>
        <p:nvSpPr>
          <p:cNvPr id="1857" name="Google Shape;1857;g2d280df280a_0_475"/>
          <p:cNvSpPr/>
          <p:nvPr/>
        </p:nvSpPr>
        <p:spPr>
          <a:xfrm>
            <a:off x="1091077" y="4777216"/>
            <a:ext cx="6641325" cy="344700"/>
          </a:xfrm>
          <a:prstGeom prst="rect">
            <a:avLst/>
          </a:prstGeom>
          <a:solidFill>
            <a:schemeClr val="lt1"/>
          </a:solidFill>
          <a:ln>
            <a:noFill/>
          </a:ln>
        </p:spPr>
        <p:txBody>
          <a:bodyPr spcFirstLastPara="1" wrap="square" lIns="91425" tIns="45694" rIns="91425" bIns="45694" anchor="ctr" anchorCtr="0">
            <a:noAutofit/>
          </a:bodyPr>
          <a:lstStyle/>
          <a:p>
            <a:pPr algn="ctr">
              <a:buSzPts val="2400"/>
            </a:pPr>
            <a:r>
              <a:rPr lang="it-IT" sz="1800">
                <a:solidFill>
                  <a:schemeClr val="lt1"/>
                </a:solidFill>
                <a:latin typeface="Calibri"/>
                <a:ea typeface="Calibri"/>
                <a:cs typeface="Calibri"/>
                <a:sym typeface="Calibri"/>
              </a:rPr>
              <a:t> </a:t>
            </a:r>
            <a:endParaRPr sz="1425"/>
          </a:p>
        </p:txBody>
      </p:sp>
      <p:grpSp>
        <p:nvGrpSpPr>
          <p:cNvPr id="1858" name="Google Shape;1858;g2d280df280a_0_475"/>
          <p:cNvGrpSpPr/>
          <p:nvPr/>
        </p:nvGrpSpPr>
        <p:grpSpPr>
          <a:xfrm>
            <a:off x="2965894" y="1194057"/>
            <a:ext cx="3238358" cy="2906560"/>
            <a:chOff x="3949224" y="1592075"/>
            <a:chExt cx="4317811" cy="3875413"/>
          </a:xfrm>
        </p:grpSpPr>
        <p:sp>
          <p:nvSpPr>
            <p:cNvPr id="1859" name="Google Shape;1859;g2d280df280a_0_475"/>
            <p:cNvSpPr/>
            <p:nvPr/>
          </p:nvSpPr>
          <p:spPr>
            <a:xfrm>
              <a:off x="5576230" y="1592075"/>
              <a:ext cx="1063800" cy="354600"/>
            </a:xfrm>
            <a:prstGeom prst="rect">
              <a:avLst/>
            </a:prstGeom>
            <a:noFill/>
            <a:ln>
              <a:noFill/>
            </a:ln>
          </p:spPr>
          <p:txBody>
            <a:bodyPr spcFirstLastPara="1" wrap="square" lIns="0" tIns="0" rIns="0" bIns="0" anchor="ctr" anchorCtr="0">
              <a:noAutofit/>
            </a:bodyPr>
            <a:lstStyle/>
            <a:p>
              <a:pPr algn="ctr">
                <a:buClr>
                  <a:srgbClr val="0032A1"/>
                </a:buClr>
                <a:buSzPts val="1900"/>
              </a:pPr>
              <a:r>
                <a:rPr lang="it-IT" sz="1725" b="1">
                  <a:solidFill>
                    <a:srgbClr val="287EB9"/>
                  </a:solidFill>
                </a:rPr>
                <a:t>PDND</a:t>
              </a:r>
              <a:endParaRPr sz="1725">
                <a:solidFill>
                  <a:srgbClr val="287EB9"/>
                </a:solidFill>
              </a:endParaRPr>
            </a:p>
          </p:txBody>
        </p:sp>
        <p:sp>
          <p:nvSpPr>
            <p:cNvPr id="1860" name="Google Shape;1860;g2d280df280a_0_475"/>
            <p:cNvSpPr/>
            <p:nvPr/>
          </p:nvSpPr>
          <p:spPr>
            <a:xfrm>
              <a:off x="4182130" y="2918650"/>
              <a:ext cx="3852000" cy="386100"/>
            </a:xfrm>
            <a:prstGeom prst="roundRect">
              <a:avLst>
                <a:gd name="adj" fmla="val 50000"/>
              </a:avLst>
            </a:prstGeom>
            <a:solidFill>
              <a:srgbClr val="287EB9"/>
            </a:solidFill>
            <a:ln>
              <a:noFill/>
            </a:ln>
          </p:spPr>
          <p:txBody>
            <a:bodyPr spcFirstLastPara="1" wrap="square" lIns="68569" tIns="68569" rIns="68569" bIns="68569" anchor="ctr" anchorCtr="0">
              <a:noAutofit/>
            </a:bodyPr>
            <a:lstStyle/>
            <a:p>
              <a:pPr>
                <a:buSzPts val="1500"/>
              </a:pPr>
              <a:endParaRPr sz="1125">
                <a:latin typeface="Titillium Web"/>
                <a:ea typeface="Titillium Web"/>
                <a:cs typeface="Titillium Web"/>
                <a:sym typeface="Titillium Web"/>
              </a:endParaRPr>
            </a:p>
          </p:txBody>
        </p:sp>
        <p:sp>
          <p:nvSpPr>
            <p:cNvPr id="1861" name="Google Shape;1861;g2d280df280a_0_475"/>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algn="ctr">
                <a:buClr>
                  <a:srgbClr val="FFFFFF"/>
                </a:buClr>
                <a:buSzPts val="1500"/>
              </a:pPr>
              <a:r>
                <a:rPr lang="it-IT" sz="1500">
                  <a:solidFill>
                    <a:srgbClr val="FFFFFF"/>
                  </a:solidFill>
                </a:rPr>
                <a:t>Catalogo SSU</a:t>
              </a:r>
              <a:endParaRPr sz="1500"/>
            </a:p>
          </p:txBody>
        </p:sp>
        <p:grpSp>
          <p:nvGrpSpPr>
            <p:cNvPr id="1862" name="Google Shape;1862;g2d280df280a_0_475"/>
            <p:cNvGrpSpPr/>
            <p:nvPr/>
          </p:nvGrpSpPr>
          <p:grpSpPr>
            <a:xfrm>
              <a:off x="3949224" y="3380633"/>
              <a:ext cx="4317811" cy="2086855"/>
              <a:chOff x="3949224" y="3380633"/>
              <a:chExt cx="4317811" cy="2086855"/>
            </a:xfrm>
          </p:grpSpPr>
          <p:sp>
            <p:nvSpPr>
              <p:cNvPr id="1863" name="Google Shape;1863;g2d280df280a_0_475"/>
              <p:cNvSpPr/>
              <p:nvPr/>
            </p:nvSpPr>
            <p:spPr>
              <a:xfrm>
                <a:off x="6877735" y="4092588"/>
                <a:ext cx="1389300" cy="1374900"/>
              </a:xfrm>
              <a:prstGeom prst="ellipse">
                <a:avLst/>
              </a:prstGeom>
              <a:solidFill>
                <a:srgbClr val="9BBB58"/>
              </a:solidFill>
              <a:ln w="25550"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buSzPts val="1500"/>
                </a:pPr>
                <a:endParaRPr sz="2325">
                  <a:solidFill>
                    <a:srgbClr val="FFFFFF"/>
                  </a:solidFill>
                </a:endParaRPr>
              </a:p>
            </p:txBody>
          </p:sp>
          <p:sp>
            <p:nvSpPr>
              <p:cNvPr id="1864" name="Google Shape;1864;g2d280df280a_0_475"/>
              <p:cNvSpPr/>
              <p:nvPr/>
            </p:nvSpPr>
            <p:spPr>
              <a:xfrm>
                <a:off x="7040555" y="4504360"/>
                <a:ext cx="1063800" cy="275400"/>
              </a:xfrm>
              <a:prstGeom prst="rect">
                <a:avLst/>
              </a:prstGeom>
              <a:noFill/>
              <a:ln>
                <a:noFill/>
              </a:ln>
            </p:spPr>
            <p:txBody>
              <a:bodyPr spcFirstLastPara="1" wrap="square" lIns="0" tIns="0" rIns="0" bIns="0" anchor="ctr" anchorCtr="0">
                <a:noAutofit/>
              </a:bodyPr>
              <a:lstStyle/>
              <a:p>
                <a:pPr algn="ctr">
                  <a:buClr>
                    <a:srgbClr val="0032A1"/>
                  </a:buClr>
                  <a:buSzPts val="900"/>
                </a:pPr>
                <a:r>
                  <a:rPr lang="it-IT" sz="1125" b="1">
                    <a:solidFill>
                      <a:srgbClr val="FFFFFF"/>
                    </a:solidFill>
                  </a:rPr>
                  <a:t>Back Office</a:t>
                </a:r>
                <a:endParaRPr sz="1125">
                  <a:solidFill>
                    <a:srgbClr val="FFFFFF"/>
                  </a:solidFill>
                </a:endParaRPr>
              </a:p>
              <a:p>
                <a:pPr algn="ctr">
                  <a:buClr>
                    <a:srgbClr val="0032A1"/>
                  </a:buClr>
                  <a:buSzPts val="900"/>
                </a:pPr>
                <a:r>
                  <a:rPr lang="it-IT" sz="1125" b="1">
                    <a:solidFill>
                      <a:srgbClr val="FFFFFF"/>
                    </a:solidFill>
                  </a:rPr>
                  <a:t>ENTI TERZI</a:t>
                </a:r>
                <a:endParaRPr sz="1125">
                  <a:solidFill>
                    <a:srgbClr val="FFFFFF"/>
                  </a:solidFill>
                </a:endParaRPr>
              </a:p>
            </p:txBody>
          </p:sp>
          <p:pic>
            <p:nvPicPr>
              <p:cNvPr id="1865" name="Google Shape;1865;g2d280df280a_0_475" descr="Preview"/>
              <p:cNvPicPr preferRelativeResize="0"/>
              <p:nvPr/>
            </p:nvPicPr>
            <p:blipFill rotWithShape="1">
              <a:blip r:embed="rId3">
                <a:alphaModFix/>
              </a:blip>
              <a:srcRect/>
              <a:stretch/>
            </p:blipFill>
            <p:spPr>
              <a:xfrm>
                <a:off x="7336450" y="4928020"/>
                <a:ext cx="471890" cy="467004"/>
              </a:xfrm>
              <a:prstGeom prst="rect">
                <a:avLst/>
              </a:prstGeom>
              <a:noFill/>
              <a:ln>
                <a:noFill/>
              </a:ln>
            </p:spPr>
          </p:pic>
          <p:sp>
            <p:nvSpPr>
              <p:cNvPr id="1866" name="Google Shape;1866;g2d280df280a_0_475"/>
              <p:cNvSpPr/>
              <p:nvPr/>
            </p:nvSpPr>
            <p:spPr>
              <a:xfrm rot="10800000">
                <a:off x="7483550" y="3409752"/>
                <a:ext cx="177600" cy="671700"/>
              </a:xfrm>
              <a:prstGeom prst="downArrow">
                <a:avLst>
                  <a:gd name="adj1" fmla="val 50000"/>
                  <a:gd name="adj2" fmla="val 50000"/>
                </a:avLst>
              </a:prstGeom>
              <a:solidFill>
                <a:srgbClr val="9BBB58"/>
              </a:solidFill>
              <a:ln>
                <a:noFill/>
              </a:ln>
            </p:spPr>
            <p:txBody>
              <a:bodyPr spcFirstLastPara="1" wrap="square" lIns="68569" tIns="34275" rIns="68569" bIns="34275" anchor="ctr" anchorCtr="0">
                <a:noAutofit/>
              </a:bodyPr>
              <a:lstStyle/>
              <a:p>
                <a:pPr algn="ctr">
                  <a:buSzPts val="1500"/>
                </a:pPr>
                <a:endParaRPr sz="1125">
                  <a:solidFill>
                    <a:srgbClr val="FFFFFF"/>
                  </a:solidFill>
                </a:endParaRPr>
              </a:p>
            </p:txBody>
          </p:sp>
          <p:sp>
            <p:nvSpPr>
              <p:cNvPr id="1867" name="Google Shape;1867;g2d280df280a_0_475"/>
              <p:cNvSpPr/>
              <p:nvPr/>
            </p:nvSpPr>
            <p:spPr>
              <a:xfrm>
                <a:off x="5415684" y="4092588"/>
                <a:ext cx="1389300" cy="1374900"/>
              </a:xfrm>
              <a:prstGeom prst="ellipse">
                <a:avLst/>
              </a:prstGeom>
              <a:solidFill>
                <a:srgbClr val="CCCCCC"/>
              </a:solidFill>
              <a:ln>
                <a:noFill/>
              </a:ln>
            </p:spPr>
            <p:txBody>
              <a:bodyPr spcFirstLastPara="1" wrap="square" lIns="68569" tIns="68569" rIns="68569" bIns="68569" anchor="ctr" anchorCtr="0">
                <a:noAutofit/>
              </a:bodyPr>
              <a:lstStyle/>
              <a:p>
                <a:pPr>
                  <a:buSzPts val="1500"/>
                </a:pPr>
                <a:endParaRPr sz="2325">
                  <a:solidFill>
                    <a:srgbClr val="FFFFFF"/>
                  </a:solidFill>
                </a:endParaRPr>
              </a:p>
            </p:txBody>
          </p:sp>
          <p:sp>
            <p:nvSpPr>
              <p:cNvPr id="1868" name="Google Shape;1868;g2d280df280a_0_475"/>
              <p:cNvSpPr/>
              <p:nvPr/>
            </p:nvSpPr>
            <p:spPr>
              <a:xfrm>
                <a:off x="5441825" y="4504350"/>
                <a:ext cx="1389300" cy="275400"/>
              </a:xfrm>
              <a:prstGeom prst="rect">
                <a:avLst/>
              </a:prstGeom>
              <a:noFill/>
              <a:ln>
                <a:noFill/>
              </a:ln>
            </p:spPr>
            <p:txBody>
              <a:bodyPr spcFirstLastPara="1" wrap="square" lIns="0" tIns="0" rIns="0" bIns="0" anchor="ctr" anchorCtr="0">
                <a:noAutofit/>
              </a:bodyPr>
              <a:lstStyle/>
              <a:p>
                <a:pPr algn="ctr">
                  <a:buClr>
                    <a:srgbClr val="1F497D"/>
                  </a:buClr>
                  <a:buSzPts val="900"/>
                </a:pPr>
                <a:r>
                  <a:rPr lang="it-IT" sz="1125" b="1">
                    <a:solidFill>
                      <a:srgbClr val="FFFFFF"/>
                    </a:solidFill>
                  </a:rPr>
                  <a:t>Back Office</a:t>
                </a:r>
                <a:endParaRPr sz="1125">
                  <a:solidFill>
                    <a:srgbClr val="FFFFFF"/>
                  </a:solidFill>
                </a:endParaRPr>
              </a:p>
              <a:p>
                <a:pPr algn="ctr">
                  <a:buClr>
                    <a:srgbClr val="1F497D"/>
                  </a:buClr>
                  <a:buSzPts val="900"/>
                </a:pPr>
                <a:r>
                  <a:rPr lang="it-IT" sz="1125" b="1">
                    <a:solidFill>
                      <a:srgbClr val="FFFFFF"/>
                    </a:solidFill>
                  </a:rPr>
                  <a:t>SUAP</a:t>
                </a:r>
                <a:endParaRPr sz="1125">
                  <a:solidFill>
                    <a:srgbClr val="FFFFFF"/>
                  </a:solidFill>
                </a:endParaRPr>
              </a:p>
            </p:txBody>
          </p:sp>
          <p:sp>
            <p:nvSpPr>
              <p:cNvPr id="1869" name="Google Shape;1869;g2d280df280a_0_475"/>
              <p:cNvSpPr/>
              <p:nvPr/>
            </p:nvSpPr>
            <p:spPr>
              <a:xfrm rot="10800000">
                <a:off x="6021500" y="3395193"/>
                <a:ext cx="177600" cy="671700"/>
              </a:xfrm>
              <a:prstGeom prst="downArrow">
                <a:avLst>
                  <a:gd name="adj1" fmla="val 50000"/>
                  <a:gd name="adj2" fmla="val 50000"/>
                </a:avLst>
              </a:prstGeom>
              <a:solidFill>
                <a:srgbClr val="CCCCCC"/>
              </a:solidFill>
              <a:ln>
                <a:noFill/>
              </a:ln>
            </p:spPr>
            <p:txBody>
              <a:bodyPr spcFirstLastPara="1" wrap="square" lIns="68569" tIns="34275" rIns="68569" bIns="34275" anchor="ctr" anchorCtr="0">
                <a:noAutofit/>
              </a:bodyPr>
              <a:lstStyle/>
              <a:p>
                <a:pPr algn="ctr">
                  <a:buSzPts val="1500"/>
                </a:pPr>
                <a:endParaRPr sz="1125">
                  <a:solidFill>
                    <a:srgbClr val="FFFFFF"/>
                  </a:solidFill>
                </a:endParaRPr>
              </a:p>
            </p:txBody>
          </p:sp>
          <p:sp>
            <p:nvSpPr>
              <p:cNvPr id="1870" name="Google Shape;1870;g2d280df280a_0_475"/>
              <p:cNvSpPr/>
              <p:nvPr/>
            </p:nvSpPr>
            <p:spPr>
              <a:xfrm>
                <a:off x="3953633" y="4092588"/>
                <a:ext cx="1389300" cy="1374900"/>
              </a:xfrm>
              <a:prstGeom prst="ellipse">
                <a:avLst/>
              </a:prstGeom>
              <a:solidFill>
                <a:srgbClr val="CCCCCC"/>
              </a:solidFill>
              <a:ln>
                <a:noFill/>
              </a:ln>
            </p:spPr>
            <p:txBody>
              <a:bodyPr spcFirstLastPara="1" wrap="square" lIns="68569" tIns="68569" rIns="68569" bIns="68569" anchor="ctr" anchorCtr="0">
                <a:noAutofit/>
              </a:bodyPr>
              <a:lstStyle/>
              <a:p>
                <a:pPr>
                  <a:buSzPts val="1500"/>
                </a:pPr>
                <a:endParaRPr sz="2325">
                  <a:solidFill>
                    <a:srgbClr val="FFFFFF"/>
                  </a:solidFill>
                </a:endParaRPr>
              </a:p>
            </p:txBody>
          </p:sp>
          <p:sp>
            <p:nvSpPr>
              <p:cNvPr id="1871" name="Google Shape;1871;g2d280df280a_0_475"/>
              <p:cNvSpPr/>
              <p:nvPr/>
            </p:nvSpPr>
            <p:spPr>
              <a:xfrm>
                <a:off x="3949224" y="4504350"/>
                <a:ext cx="1446000" cy="275400"/>
              </a:xfrm>
              <a:prstGeom prst="rect">
                <a:avLst/>
              </a:prstGeom>
              <a:noFill/>
              <a:ln>
                <a:noFill/>
              </a:ln>
            </p:spPr>
            <p:txBody>
              <a:bodyPr spcFirstLastPara="1" wrap="square" lIns="0" tIns="0" rIns="0" bIns="0" anchor="ctr" anchorCtr="0">
                <a:noAutofit/>
              </a:bodyPr>
              <a:lstStyle/>
              <a:p>
                <a:pPr algn="ctr">
                  <a:buClr>
                    <a:srgbClr val="0032A1"/>
                  </a:buClr>
                  <a:buSzPts val="900"/>
                </a:pPr>
                <a:r>
                  <a:rPr lang="it-IT" sz="1125" b="1">
                    <a:solidFill>
                      <a:srgbClr val="FFFFFF"/>
                    </a:solidFill>
                  </a:rPr>
                  <a:t>Front Office</a:t>
                </a:r>
                <a:endParaRPr sz="1125">
                  <a:solidFill>
                    <a:srgbClr val="FFFFFF"/>
                  </a:solidFill>
                </a:endParaRPr>
              </a:p>
              <a:p>
                <a:pPr algn="ctr">
                  <a:buClr>
                    <a:srgbClr val="0032A1"/>
                  </a:buClr>
                  <a:buSzPts val="900"/>
                </a:pPr>
                <a:r>
                  <a:rPr lang="it-IT" sz="1125" b="1">
                    <a:solidFill>
                      <a:srgbClr val="FFFFFF"/>
                    </a:solidFill>
                  </a:rPr>
                  <a:t>SUAP</a:t>
                </a:r>
                <a:endParaRPr sz="1125">
                  <a:solidFill>
                    <a:srgbClr val="FFFFFF"/>
                  </a:solidFill>
                </a:endParaRPr>
              </a:p>
            </p:txBody>
          </p:sp>
          <p:pic>
            <p:nvPicPr>
              <p:cNvPr id="1872" name="Google Shape;1872;g2d280df280a_0_475" descr="building 2.png"/>
              <p:cNvPicPr preferRelativeResize="0"/>
              <p:nvPr/>
            </p:nvPicPr>
            <p:blipFill rotWithShape="1">
              <a:blip r:embed="rId4">
                <a:alphaModFix/>
              </a:blip>
              <a:srcRect/>
              <a:stretch/>
            </p:blipFill>
            <p:spPr>
              <a:xfrm>
                <a:off x="4469094" y="4978322"/>
                <a:ext cx="358397" cy="354687"/>
              </a:xfrm>
              <a:prstGeom prst="rect">
                <a:avLst/>
              </a:prstGeom>
              <a:noFill/>
              <a:ln>
                <a:noFill/>
              </a:ln>
            </p:spPr>
          </p:pic>
          <p:sp>
            <p:nvSpPr>
              <p:cNvPr id="1873" name="Google Shape;1873;g2d280df280a_0_475"/>
              <p:cNvSpPr/>
              <p:nvPr/>
            </p:nvSpPr>
            <p:spPr>
              <a:xfrm rot="10800000">
                <a:off x="4559450" y="3380633"/>
                <a:ext cx="177600" cy="671700"/>
              </a:xfrm>
              <a:prstGeom prst="downArrow">
                <a:avLst>
                  <a:gd name="adj1" fmla="val 50000"/>
                  <a:gd name="adj2" fmla="val 50000"/>
                </a:avLst>
              </a:prstGeom>
              <a:solidFill>
                <a:srgbClr val="CCCCCC"/>
              </a:solidFill>
              <a:ln>
                <a:noFill/>
              </a:ln>
            </p:spPr>
            <p:txBody>
              <a:bodyPr spcFirstLastPara="1" wrap="square" lIns="68569" tIns="34275" rIns="68569" bIns="34275" anchor="ctr" anchorCtr="0">
                <a:noAutofit/>
              </a:bodyPr>
              <a:lstStyle/>
              <a:p>
                <a:pPr algn="ctr">
                  <a:buSzPts val="1500"/>
                </a:pPr>
                <a:endParaRPr sz="1125">
                  <a:solidFill>
                    <a:srgbClr val="FFFFFF"/>
                  </a:solidFill>
                </a:endParaRPr>
              </a:p>
            </p:txBody>
          </p:sp>
        </p:grpSp>
        <p:sp>
          <p:nvSpPr>
            <p:cNvPr id="1874" name="Google Shape;1874;g2d280df280a_0_475"/>
            <p:cNvSpPr/>
            <p:nvPr/>
          </p:nvSpPr>
          <p:spPr>
            <a:xfrm rot="10800000">
              <a:off x="6019330" y="2006498"/>
              <a:ext cx="177600" cy="862500"/>
            </a:xfrm>
            <a:prstGeom prst="downArrow">
              <a:avLst>
                <a:gd name="adj1" fmla="val 50000"/>
                <a:gd name="adj2" fmla="val 50000"/>
              </a:avLst>
            </a:prstGeom>
            <a:solidFill>
              <a:srgbClr val="287EB9"/>
            </a:solidFill>
            <a:ln>
              <a:noFill/>
            </a:ln>
          </p:spPr>
          <p:txBody>
            <a:bodyPr spcFirstLastPara="1" wrap="square" lIns="68569" tIns="34275" rIns="68569" bIns="34275" anchor="ctr" anchorCtr="0">
              <a:noAutofit/>
            </a:bodyPr>
            <a:lstStyle/>
            <a:p>
              <a:pPr algn="ctr">
                <a:buSzPts val="500"/>
              </a:pPr>
              <a:endParaRPr sz="375">
                <a:solidFill>
                  <a:srgbClr val="FFFFFF"/>
                </a:solidFill>
              </a:endParaRPr>
            </a:p>
          </p:txBody>
        </p:sp>
      </p:grpSp>
      <p:sp>
        <p:nvSpPr>
          <p:cNvPr id="1875" name="Google Shape;1875;g2d280df280a_0_475"/>
          <p:cNvSpPr/>
          <p:nvPr/>
        </p:nvSpPr>
        <p:spPr>
          <a:xfrm>
            <a:off x="802800" y="1984680"/>
            <a:ext cx="1152225" cy="1152225"/>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buSzPts val="1500"/>
            </a:pPr>
            <a:r>
              <a:rPr lang="it-IT" sz="1050">
                <a:solidFill>
                  <a:srgbClr val="666666"/>
                </a:solidFill>
              </a:rPr>
              <a:t>Portale II1G</a:t>
            </a:r>
            <a:endParaRPr sz="1050">
              <a:solidFill>
                <a:srgbClr val="666666"/>
              </a:solidFill>
            </a:endParaRPr>
          </a:p>
        </p:txBody>
      </p:sp>
      <p:sp>
        <p:nvSpPr>
          <p:cNvPr id="1876" name="Google Shape;1876;g2d280df280a_0_475"/>
          <p:cNvSpPr/>
          <p:nvPr/>
        </p:nvSpPr>
        <p:spPr>
          <a:xfrm>
            <a:off x="794520" y="3335400"/>
            <a:ext cx="1152225" cy="1152225"/>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buSzPts val="1500"/>
            </a:pPr>
            <a:r>
              <a:rPr lang="it-IT" sz="1050">
                <a:solidFill>
                  <a:srgbClr val="666666"/>
                </a:solidFill>
              </a:rPr>
              <a:t>ComUnica</a:t>
            </a:r>
            <a:endParaRPr sz="1050">
              <a:solidFill>
                <a:srgbClr val="666666"/>
              </a:solidFill>
            </a:endParaRPr>
          </a:p>
        </p:txBody>
      </p:sp>
      <p:sp>
        <p:nvSpPr>
          <p:cNvPr id="1877" name="Google Shape;1877;g2d280df280a_0_475"/>
          <p:cNvSpPr/>
          <p:nvPr/>
        </p:nvSpPr>
        <p:spPr>
          <a:xfrm>
            <a:off x="7150320" y="2715840"/>
            <a:ext cx="1152225" cy="1152225"/>
          </a:xfrm>
          <a:prstGeom prst="ellipse">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algn="ctr">
              <a:buSzPts val="1500"/>
            </a:pPr>
            <a:r>
              <a:rPr lang="it-IT" sz="1125">
                <a:solidFill>
                  <a:srgbClr val="666666"/>
                </a:solidFill>
              </a:rPr>
              <a:t>Fascicolo d’impresa</a:t>
            </a:r>
            <a:endParaRPr sz="1125">
              <a:solidFill>
                <a:srgbClr val="666666"/>
              </a:solidFill>
            </a:endParaRPr>
          </a:p>
        </p:txBody>
      </p:sp>
      <p:sp>
        <p:nvSpPr>
          <p:cNvPr id="1878" name="Google Shape;1878;g2d280df280a_0_475"/>
          <p:cNvSpPr/>
          <p:nvPr/>
        </p:nvSpPr>
        <p:spPr>
          <a:xfrm>
            <a:off x="323658" y="335875"/>
            <a:ext cx="8070300" cy="789075"/>
          </a:xfrm>
          <a:prstGeom prst="rect">
            <a:avLst/>
          </a:prstGeom>
          <a:noFill/>
          <a:ln>
            <a:noFill/>
          </a:ln>
        </p:spPr>
        <p:txBody>
          <a:bodyPr spcFirstLastPara="1" wrap="square" lIns="0" tIns="0" rIns="0" bIns="0" anchor="t" anchorCtr="0">
            <a:noAutofit/>
          </a:bodyPr>
          <a:lstStyle/>
          <a:p>
            <a:pPr>
              <a:buSzPts val="3000"/>
            </a:pPr>
            <a:r>
              <a:rPr lang="it-IT" sz="2250" b="1">
                <a:solidFill>
                  <a:srgbClr val="24509A"/>
                </a:solidFill>
              </a:rPr>
              <a:t>La Componente Back Office Enti Terzi</a:t>
            </a:r>
            <a:endParaRPr sz="2250" b="1">
              <a:solidFill>
                <a:srgbClr val="24509A"/>
              </a:solidFill>
            </a:endParaRPr>
          </a:p>
          <a:p>
            <a:pPr algn="just">
              <a:buSzPts val="1900"/>
            </a:pPr>
            <a:r>
              <a:rPr lang="it-IT" sz="1500">
                <a:solidFill>
                  <a:srgbClr val="5B6770"/>
                </a:solidFill>
              </a:rPr>
              <a:t>L’ecosistema Sistema informatico degli Sportelli Unici (SSU)</a:t>
            </a:r>
            <a:endParaRPr sz="1425" b="1">
              <a:solidFill>
                <a:srgbClr val="24509A"/>
              </a:solidFill>
            </a:endParaRPr>
          </a:p>
        </p:txBody>
      </p:sp>
      <p:sp>
        <p:nvSpPr>
          <p:cNvPr id="1879" name="Google Shape;1879;g2d280df280a_0_475"/>
          <p:cNvSpPr/>
          <p:nvPr/>
        </p:nvSpPr>
        <p:spPr>
          <a:xfrm>
            <a:off x="4450222" y="3742837"/>
            <a:ext cx="274275" cy="271350"/>
          </a:xfrm>
          <a:prstGeom prst="ellipse">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a:buSzPts val="1500"/>
            </a:pPr>
            <a:endParaRPr sz="1125"/>
          </a:p>
        </p:txBody>
      </p:sp>
      <p:pic>
        <p:nvPicPr>
          <p:cNvPr id="1880" name="Google Shape;1880;g2d280df280a_0_475"/>
          <p:cNvPicPr preferRelativeResize="0"/>
          <p:nvPr/>
        </p:nvPicPr>
        <p:blipFill rotWithShape="1">
          <a:blip r:embed="rId6">
            <a:alphaModFix/>
          </a:blip>
          <a:srcRect/>
          <a:stretch/>
        </p:blipFill>
        <p:spPr>
          <a:xfrm>
            <a:off x="2771800" y="4839096"/>
            <a:ext cx="3600400" cy="252934"/>
          </a:xfrm>
          <a:prstGeom prst="rect">
            <a:avLst/>
          </a:prstGeom>
          <a:noFill/>
          <a:ln>
            <a:noFill/>
          </a:ln>
        </p:spPr>
      </p:pic>
      <p:grpSp>
        <p:nvGrpSpPr>
          <p:cNvPr id="1881" name="Google Shape;1881;g2d280df280a_0_475"/>
          <p:cNvGrpSpPr/>
          <p:nvPr/>
        </p:nvGrpSpPr>
        <p:grpSpPr>
          <a:xfrm>
            <a:off x="8362266" y="181"/>
            <a:ext cx="780821" cy="5143190"/>
            <a:chOff x="8388360" y="0"/>
            <a:chExt cx="780840" cy="5143319"/>
          </a:xfrm>
        </p:grpSpPr>
        <p:pic>
          <p:nvPicPr>
            <p:cNvPr id="1882" name="Google Shape;1882;g2d280df280a_0_475" descr="angoli-bianchi-bordino.eps"/>
            <p:cNvPicPr preferRelativeResize="0"/>
            <p:nvPr/>
          </p:nvPicPr>
          <p:blipFill rotWithShape="1">
            <a:blip r:embed="rId7">
              <a:alphaModFix/>
            </a:blip>
            <a:srcRect/>
            <a:stretch/>
          </p:blipFill>
          <p:spPr>
            <a:xfrm>
              <a:off x="8388360" y="0"/>
              <a:ext cx="780840" cy="5143319"/>
            </a:xfrm>
            <a:prstGeom prst="rect">
              <a:avLst/>
            </a:prstGeom>
            <a:noFill/>
            <a:ln>
              <a:noFill/>
            </a:ln>
          </p:spPr>
        </p:pic>
        <p:sp>
          <p:nvSpPr>
            <p:cNvPr id="1883" name="Google Shape;1883;g2d280df280a_0_475"/>
            <p:cNvSpPr/>
            <p:nvPr/>
          </p:nvSpPr>
          <p:spPr>
            <a:xfrm>
              <a:off x="8842680" y="4901400"/>
              <a:ext cx="315000" cy="138000"/>
            </a:xfrm>
            <a:prstGeom prst="rect">
              <a:avLst/>
            </a:prstGeom>
            <a:noFill/>
            <a:ln>
              <a:noFill/>
            </a:ln>
          </p:spPr>
          <p:txBody>
            <a:bodyPr spcFirstLastPara="1" wrap="square" lIns="68569" tIns="34275" rIns="68569" bIns="34275" anchor="t" anchorCtr="0">
              <a:noAutofit/>
            </a:bodyPr>
            <a:lstStyle/>
            <a:p>
              <a:pPr algn="ctr">
                <a:lnSpc>
                  <a:spcPct val="90000"/>
                </a:lnSpc>
                <a:buSzPts val="1200"/>
              </a:pPr>
              <a:fld id="{00000000-1234-1234-1234-123412341234}" type="slidenum">
                <a:rPr lang="it-IT" sz="900">
                  <a:solidFill>
                    <a:srgbClr val="0031A2"/>
                  </a:solidFill>
                </a:rPr>
                <a:pPr algn="ctr">
                  <a:lnSpc>
                    <a:spcPct val="90000"/>
                  </a:lnSpc>
                  <a:buSzPts val="1200"/>
                </a:pPr>
                <a:t>6</a:t>
              </a:fld>
              <a:endParaRPr sz="900"/>
            </a:p>
          </p:txBody>
        </p:sp>
        <p:pic>
          <p:nvPicPr>
            <p:cNvPr id="1884" name="Google Shape;1884;g2d280df280a_0_475"/>
            <p:cNvPicPr preferRelativeResize="0"/>
            <p:nvPr/>
          </p:nvPicPr>
          <p:blipFill rotWithShape="1">
            <a:blip r:embed="rId8">
              <a:alphaModFix/>
            </a:blip>
            <a:srcRect/>
            <a:stretch/>
          </p:blipFill>
          <p:spPr>
            <a:xfrm>
              <a:off x="8551080" y="103680"/>
              <a:ext cx="538560" cy="332640"/>
            </a:xfrm>
            <a:prstGeom prst="rect">
              <a:avLst/>
            </a:prstGeom>
            <a:noFill/>
            <a:ln>
              <a:noFill/>
            </a:ln>
          </p:spPr>
        </p:pic>
      </p:grpSp>
    </p:spTree>
    <p:extLst>
      <p:ext uri="{BB962C8B-B14F-4D97-AF65-F5344CB8AC3E}">
        <p14:creationId xmlns:p14="http://schemas.microsoft.com/office/powerpoint/2010/main" val="415895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grpSp>
        <p:nvGrpSpPr>
          <p:cNvPr id="1890" name="Google Shape;1890;g2e2e715772a_1_125"/>
          <p:cNvGrpSpPr/>
          <p:nvPr/>
        </p:nvGrpSpPr>
        <p:grpSpPr>
          <a:xfrm>
            <a:off x="409246" y="1124854"/>
            <a:ext cx="796736" cy="2546369"/>
            <a:chOff x="-1228739" y="2373463"/>
            <a:chExt cx="1062314" cy="3395158"/>
          </a:xfrm>
        </p:grpSpPr>
        <p:sp>
          <p:nvSpPr>
            <p:cNvPr id="1891" name="Google Shape;1891;g2e2e715772a_1_125"/>
            <p:cNvSpPr/>
            <p:nvPr/>
          </p:nvSpPr>
          <p:spPr>
            <a:xfrm>
              <a:off x="-1217325" y="2373463"/>
              <a:ext cx="1047900" cy="1047900"/>
            </a:xfrm>
            <a:prstGeom prst="ellipse">
              <a:avLst/>
            </a:prstGeom>
            <a:solidFill>
              <a:srgbClr val="EFEFEF"/>
            </a:solidFill>
            <a:ln>
              <a:noFill/>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pic>
          <p:nvPicPr>
            <p:cNvPr id="1892" name="Google Shape;1892;g2e2e715772a_1_125" descr="building 2.png"/>
            <p:cNvPicPr preferRelativeResize="0"/>
            <p:nvPr/>
          </p:nvPicPr>
          <p:blipFill rotWithShape="1">
            <a:blip r:embed="rId3">
              <a:alphaModFix/>
            </a:blip>
            <a:srcRect/>
            <a:stretch/>
          </p:blipFill>
          <p:spPr>
            <a:xfrm>
              <a:off x="-920233" y="2967684"/>
              <a:ext cx="453745" cy="453708"/>
            </a:xfrm>
            <a:prstGeom prst="rect">
              <a:avLst/>
            </a:prstGeom>
            <a:noFill/>
            <a:ln>
              <a:noFill/>
            </a:ln>
          </p:spPr>
        </p:pic>
        <p:sp>
          <p:nvSpPr>
            <p:cNvPr id="1893" name="Google Shape;1893;g2e2e715772a_1_125"/>
            <p:cNvSpPr/>
            <p:nvPr/>
          </p:nvSpPr>
          <p:spPr>
            <a:xfrm>
              <a:off x="-1228739" y="3520384"/>
              <a:ext cx="1047900" cy="1047900"/>
            </a:xfrm>
            <a:prstGeom prst="ellipse">
              <a:avLst/>
            </a:prstGeom>
            <a:solidFill>
              <a:srgbClr val="EFEFEF"/>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894" name="Google Shape;1894;g2e2e715772a_1_125"/>
            <p:cNvSpPr/>
            <p:nvPr/>
          </p:nvSpPr>
          <p:spPr>
            <a:xfrm>
              <a:off x="-1218225" y="3787567"/>
              <a:ext cx="1051800" cy="210300"/>
            </a:xfrm>
            <a:prstGeom prst="rect">
              <a:avLst/>
            </a:prstGeom>
            <a:noFill/>
            <a:ln>
              <a:noFill/>
            </a:ln>
          </p:spPr>
          <p:txBody>
            <a:bodyPr spcFirstLastPara="1" wrap="square" lIns="0" tIns="0" rIns="0" bIns="0" anchor="ctr" anchorCtr="0">
              <a:noAutofit/>
            </a:bodyPr>
            <a:lstStyle/>
            <a:p>
              <a:pPr algn="ctr">
                <a:buSzPts val="900"/>
              </a:pPr>
              <a:r>
                <a:rPr lang="it-IT" sz="825">
                  <a:solidFill>
                    <a:schemeClr val="lt1"/>
                  </a:solidFill>
                </a:rPr>
                <a:t>Professionista</a:t>
              </a:r>
              <a:endParaRPr sz="1200">
                <a:solidFill>
                  <a:schemeClr val="lt1"/>
                </a:solidFill>
              </a:endParaRPr>
            </a:p>
          </p:txBody>
        </p:sp>
        <p:pic>
          <p:nvPicPr>
            <p:cNvPr id="1895" name="Google Shape;1895;g2e2e715772a_1_125" descr="persona.png"/>
            <p:cNvPicPr preferRelativeResize="0"/>
            <p:nvPr/>
          </p:nvPicPr>
          <p:blipFill rotWithShape="1">
            <a:blip r:embed="rId4">
              <a:alphaModFix/>
            </a:blip>
            <a:srcRect/>
            <a:stretch/>
          </p:blipFill>
          <p:spPr>
            <a:xfrm>
              <a:off x="-930843" y="4062546"/>
              <a:ext cx="453900" cy="453900"/>
            </a:xfrm>
            <a:prstGeom prst="ellipse">
              <a:avLst/>
            </a:prstGeom>
            <a:noFill/>
            <a:ln>
              <a:noFill/>
            </a:ln>
          </p:spPr>
        </p:pic>
        <p:sp>
          <p:nvSpPr>
            <p:cNvPr id="1896" name="Google Shape;1896;g2e2e715772a_1_125"/>
            <p:cNvSpPr/>
            <p:nvPr/>
          </p:nvSpPr>
          <p:spPr>
            <a:xfrm>
              <a:off x="-1221324" y="2610840"/>
              <a:ext cx="1051800" cy="210300"/>
            </a:xfrm>
            <a:prstGeom prst="rect">
              <a:avLst/>
            </a:prstGeom>
            <a:noFill/>
            <a:ln>
              <a:noFill/>
            </a:ln>
          </p:spPr>
          <p:txBody>
            <a:bodyPr spcFirstLastPara="1" wrap="square" lIns="0" tIns="0" rIns="0" bIns="0" anchor="ctr" anchorCtr="0">
              <a:noAutofit/>
            </a:bodyPr>
            <a:lstStyle/>
            <a:p>
              <a:pPr algn="ctr">
                <a:buSzPts val="900"/>
              </a:pPr>
              <a:r>
                <a:rPr lang="it-IT" sz="1050">
                  <a:solidFill>
                    <a:srgbClr val="FFFFFF"/>
                  </a:solidFill>
                </a:rPr>
                <a:t>Impresa</a:t>
              </a:r>
              <a:endParaRPr sz="1425">
                <a:solidFill>
                  <a:srgbClr val="FFFFFF"/>
                </a:solidFill>
              </a:endParaRPr>
            </a:p>
          </p:txBody>
        </p:sp>
        <p:sp>
          <p:nvSpPr>
            <p:cNvPr id="1897" name="Google Shape;1897;g2e2e715772a_1_125"/>
            <p:cNvSpPr/>
            <p:nvPr/>
          </p:nvSpPr>
          <p:spPr>
            <a:xfrm>
              <a:off x="-1219372" y="4658560"/>
              <a:ext cx="1047900" cy="1047900"/>
            </a:xfrm>
            <a:prstGeom prst="ellipse">
              <a:avLst/>
            </a:prstGeom>
            <a:solidFill>
              <a:srgbClr val="EFEFEF"/>
            </a:solidFill>
            <a:ln>
              <a:noFill/>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pic>
          <p:nvPicPr>
            <p:cNvPr id="1898" name="Google Shape;1898;g2e2e715772a_1_125" descr="building 2.png"/>
            <p:cNvPicPr preferRelativeResize="0"/>
            <p:nvPr/>
          </p:nvPicPr>
          <p:blipFill rotWithShape="1">
            <a:blip r:embed="rId3">
              <a:alphaModFix/>
            </a:blip>
            <a:srcRect/>
            <a:stretch/>
          </p:blipFill>
          <p:spPr>
            <a:xfrm>
              <a:off x="-913005" y="5314913"/>
              <a:ext cx="453745" cy="453708"/>
            </a:xfrm>
            <a:prstGeom prst="rect">
              <a:avLst/>
            </a:prstGeom>
            <a:noFill/>
            <a:ln>
              <a:noFill/>
            </a:ln>
          </p:spPr>
        </p:pic>
        <p:sp>
          <p:nvSpPr>
            <p:cNvPr id="1899" name="Google Shape;1899;g2e2e715772a_1_125"/>
            <p:cNvSpPr/>
            <p:nvPr/>
          </p:nvSpPr>
          <p:spPr>
            <a:xfrm>
              <a:off x="-1219446" y="4723850"/>
              <a:ext cx="1051800" cy="501900"/>
            </a:xfrm>
            <a:prstGeom prst="rect">
              <a:avLst/>
            </a:prstGeom>
            <a:noFill/>
            <a:ln>
              <a:noFill/>
            </a:ln>
          </p:spPr>
          <p:txBody>
            <a:bodyPr spcFirstLastPara="1" wrap="square" lIns="0" tIns="0" rIns="0" bIns="0" anchor="ctr" anchorCtr="0">
              <a:noAutofit/>
            </a:bodyPr>
            <a:lstStyle/>
            <a:p>
              <a:pPr algn="ctr">
                <a:buSzPts val="900"/>
              </a:pPr>
              <a:r>
                <a:rPr lang="it-IT" sz="1125">
                  <a:solidFill>
                    <a:srgbClr val="FFFFFF"/>
                  </a:solidFill>
                </a:rPr>
                <a:t>Ass.di categoria</a:t>
              </a:r>
              <a:endParaRPr sz="1500">
                <a:solidFill>
                  <a:srgbClr val="FFFFFF"/>
                </a:solidFill>
              </a:endParaRPr>
            </a:p>
          </p:txBody>
        </p:sp>
      </p:grpSp>
      <p:grpSp>
        <p:nvGrpSpPr>
          <p:cNvPr id="1900" name="Google Shape;1900;g2e2e715772a_1_125"/>
          <p:cNvGrpSpPr/>
          <p:nvPr/>
        </p:nvGrpSpPr>
        <p:grpSpPr>
          <a:xfrm>
            <a:off x="8394056" y="0"/>
            <a:ext cx="781050" cy="5143500"/>
            <a:chOff x="8114930" y="0"/>
            <a:chExt cx="1041400" cy="6858000"/>
          </a:xfrm>
        </p:grpSpPr>
        <p:pic>
          <p:nvPicPr>
            <p:cNvPr id="1901" name="Google Shape;1901;g2e2e715772a_1_125" descr="angoli-bianchi-bordino.eps"/>
            <p:cNvPicPr preferRelativeResize="0"/>
            <p:nvPr/>
          </p:nvPicPr>
          <p:blipFill rotWithShape="1">
            <a:blip r:embed="rId5">
              <a:alphaModFix/>
            </a:blip>
            <a:srcRect/>
            <a:stretch/>
          </p:blipFill>
          <p:spPr>
            <a:xfrm>
              <a:off x="8114930" y="0"/>
              <a:ext cx="1041400" cy="6858000"/>
            </a:xfrm>
            <a:prstGeom prst="rect">
              <a:avLst/>
            </a:prstGeom>
            <a:noFill/>
            <a:ln>
              <a:noFill/>
            </a:ln>
          </p:spPr>
        </p:pic>
        <p:sp>
          <p:nvSpPr>
            <p:cNvPr id="1902" name="Google Shape;1902;g2e2e715772a_1_125"/>
            <p:cNvSpPr txBox="1"/>
            <p:nvPr/>
          </p:nvSpPr>
          <p:spPr>
            <a:xfrm>
              <a:off x="8720675" y="6534999"/>
              <a:ext cx="420300" cy="184500"/>
            </a:xfrm>
            <a:prstGeom prst="rect">
              <a:avLst/>
            </a:prstGeom>
            <a:noFill/>
            <a:ln>
              <a:noFill/>
            </a:ln>
          </p:spPr>
          <p:txBody>
            <a:bodyPr spcFirstLastPara="1" wrap="square" lIns="91425" tIns="45694" rIns="91425" bIns="45694" anchor="t" anchorCtr="0">
              <a:noAutofit/>
            </a:bodyPr>
            <a:lstStyle/>
            <a:p>
              <a:pPr algn="ctr">
                <a:lnSpc>
                  <a:spcPct val="90000"/>
                </a:lnSpc>
                <a:buClr>
                  <a:srgbClr val="0031A2"/>
                </a:buClr>
                <a:buSzPts val="1200"/>
              </a:pPr>
              <a:fld id="{00000000-1234-1234-1234-123412341234}" type="slidenum">
                <a:rPr lang="it-IT" sz="900">
                  <a:solidFill>
                    <a:srgbClr val="0031A2"/>
                  </a:solidFill>
                </a:rPr>
                <a:pPr algn="ctr">
                  <a:lnSpc>
                    <a:spcPct val="90000"/>
                  </a:lnSpc>
                  <a:buClr>
                    <a:srgbClr val="0031A2"/>
                  </a:buClr>
                  <a:buSzPts val="1200"/>
                </a:pPr>
                <a:t>7</a:t>
              </a:fld>
              <a:endParaRPr sz="975">
                <a:solidFill>
                  <a:srgbClr val="0031A2"/>
                </a:solidFill>
              </a:endParaRPr>
            </a:p>
          </p:txBody>
        </p:sp>
        <p:pic>
          <p:nvPicPr>
            <p:cNvPr id="1903" name="Google Shape;1903;g2e2e715772a_1_125"/>
            <p:cNvPicPr preferRelativeResize="0"/>
            <p:nvPr/>
          </p:nvPicPr>
          <p:blipFill rotWithShape="1">
            <a:blip r:embed="rId6">
              <a:alphaModFix/>
            </a:blip>
            <a:srcRect/>
            <a:stretch/>
          </p:blipFill>
          <p:spPr>
            <a:xfrm>
              <a:off x="8331970" y="138479"/>
              <a:ext cx="718352" cy="443905"/>
            </a:xfrm>
            <a:prstGeom prst="rect">
              <a:avLst/>
            </a:prstGeom>
            <a:noFill/>
            <a:ln>
              <a:noFill/>
            </a:ln>
          </p:spPr>
        </p:pic>
      </p:grpSp>
      <p:sp>
        <p:nvSpPr>
          <p:cNvPr id="1904" name="Google Shape;1904;g2e2e715772a_1_125"/>
          <p:cNvSpPr/>
          <p:nvPr/>
        </p:nvSpPr>
        <p:spPr>
          <a:xfrm>
            <a:off x="1091077" y="4777216"/>
            <a:ext cx="6641325" cy="344700"/>
          </a:xfrm>
          <a:prstGeom prst="rect">
            <a:avLst/>
          </a:prstGeom>
          <a:solidFill>
            <a:schemeClr val="lt1"/>
          </a:solidFill>
          <a:ln>
            <a:noFill/>
          </a:ln>
        </p:spPr>
        <p:txBody>
          <a:bodyPr spcFirstLastPara="1" wrap="square" lIns="91425" tIns="45694" rIns="91425" bIns="45694" anchor="ctr" anchorCtr="0">
            <a:noAutofit/>
          </a:bodyPr>
          <a:lstStyle/>
          <a:p>
            <a:pPr algn="ctr">
              <a:buSzPts val="2400"/>
            </a:pPr>
            <a:r>
              <a:rPr lang="it-IT" sz="1800">
                <a:solidFill>
                  <a:schemeClr val="lt1"/>
                </a:solidFill>
                <a:latin typeface="Calibri"/>
                <a:ea typeface="Calibri"/>
                <a:cs typeface="Calibri"/>
                <a:sym typeface="Calibri"/>
              </a:rPr>
              <a:t> </a:t>
            </a:r>
            <a:endParaRPr sz="1425"/>
          </a:p>
        </p:txBody>
      </p:sp>
      <p:pic>
        <p:nvPicPr>
          <p:cNvPr id="1905" name="Google Shape;1905;g2e2e715772a_1_125"/>
          <p:cNvPicPr preferRelativeResize="0"/>
          <p:nvPr/>
        </p:nvPicPr>
        <p:blipFill rotWithShape="1">
          <a:blip r:embed="rId7">
            <a:alphaModFix/>
          </a:blip>
          <a:srcRect/>
          <a:stretch/>
        </p:blipFill>
        <p:spPr>
          <a:xfrm>
            <a:off x="2771800" y="4839096"/>
            <a:ext cx="3600400" cy="252934"/>
          </a:xfrm>
          <a:prstGeom prst="rect">
            <a:avLst/>
          </a:prstGeom>
          <a:noFill/>
          <a:ln>
            <a:noFill/>
          </a:ln>
        </p:spPr>
      </p:pic>
      <p:grpSp>
        <p:nvGrpSpPr>
          <p:cNvPr id="1906" name="Google Shape;1906;g2e2e715772a_1_125"/>
          <p:cNvGrpSpPr/>
          <p:nvPr/>
        </p:nvGrpSpPr>
        <p:grpSpPr>
          <a:xfrm>
            <a:off x="6084125" y="1849828"/>
            <a:ext cx="1259478" cy="1212074"/>
            <a:chOff x="9040545" y="2569222"/>
            <a:chExt cx="1446055" cy="1396800"/>
          </a:xfrm>
        </p:grpSpPr>
        <p:sp>
          <p:nvSpPr>
            <p:cNvPr id="1907" name="Google Shape;1907;g2e2e715772a_1_125"/>
            <p:cNvSpPr/>
            <p:nvPr/>
          </p:nvSpPr>
          <p:spPr>
            <a:xfrm>
              <a:off x="9040545" y="2569222"/>
              <a:ext cx="1396800" cy="1396800"/>
            </a:xfrm>
            <a:prstGeom prst="ellipse">
              <a:avLst/>
            </a:prstGeom>
            <a:solidFill>
              <a:srgbClr val="9BBB58"/>
            </a:solidFill>
            <a:ln>
              <a:noFill/>
            </a:ln>
          </p:spPr>
          <p:txBody>
            <a:bodyPr spcFirstLastPara="1" wrap="square" lIns="91425" tIns="91425" rIns="91425" bIns="91425" anchor="ctr" anchorCtr="0">
              <a:noAutofit/>
            </a:bodyPr>
            <a:lstStyle/>
            <a:p>
              <a:pPr>
                <a:buSzPts val="1400"/>
              </a:pPr>
              <a:endParaRPr sz="1050"/>
            </a:p>
          </p:txBody>
        </p:sp>
        <p:sp>
          <p:nvSpPr>
            <p:cNvPr id="1908" name="Google Shape;1908;g2e2e715772a_1_125"/>
            <p:cNvSpPr/>
            <p:nvPr/>
          </p:nvSpPr>
          <p:spPr>
            <a:xfrm>
              <a:off x="9084700" y="3020394"/>
              <a:ext cx="1401900" cy="414000"/>
            </a:xfrm>
            <a:prstGeom prst="rect">
              <a:avLst/>
            </a:prstGeom>
            <a:noFill/>
            <a:ln>
              <a:noFill/>
            </a:ln>
          </p:spPr>
          <p:txBody>
            <a:bodyPr spcFirstLastPara="1" wrap="square" lIns="0" tIns="0" rIns="0" bIns="0" anchor="ctr" anchorCtr="0">
              <a:noAutofit/>
            </a:bodyPr>
            <a:lstStyle/>
            <a:p>
              <a:pPr algn="ctr">
                <a:buSzPts val="1200"/>
              </a:pPr>
              <a:r>
                <a:rPr lang="it-IT" sz="900" b="1">
                  <a:solidFill>
                    <a:schemeClr val="lt1"/>
                  </a:solidFill>
                </a:rPr>
                <a:t>Back Office</a:t>
              </a:r>
              <a:endParaRPr sz="900">
                <a:solidFill>
                  <a:schemeClr val="lt1"/>
                </a:solidFill>
              </a:endParaRPr>
            </a:p>
            <a:p>
              <a:pPr algn="ctr">
                <a:buSzPts val="1200"/>
              </a:pPr>
              <a:r>
                <a:rPr lang="it-IT" sz="900" b="1">
                  <a:solidFill>
                    <a:schemeClr val="lt1"/>
                  </a:solidFill>
                </a:rPr>
                <a:t>Enti</a:t>
              </a:r>
              <a:r>
                <a:rPr lang="it-IT" sz="900">
                  <a:solidFill>
                    <a:schemeClr val="lt1"/>
                  </a:solidFill>
                </a:rPr>
                <a:t> </a:t>
              </a:r>
              <a:r>
                <a:rPr lang="it-IT" sz="900" b="1">
                  <a:solidFill>
                    <a:schemeClr val="lt1"/>
                  </a:solidFill>
                </a:rPr>
                <a:t>Terzi</a:t>
              </a:r>
              <a:endParaRPr sz="900">
                <a:solidFill>
                  <a:schemeClr val="lt1"/>
                </a:solidFill>
              </a:endParaRPr>
            </a:p>
          </p:txBody>
        </p:sp>
        <p:pic>
          <p:nvPicPr>
            <p:cNvPr id="1909" name="Google Shape;1909;g2e2e715772a_1_125" descr="Preview"/>
            <p:cNvPicPr preferRelativeResize="0"/>
            <p:nvPr/>
          </p:nvPicPr>
          <p:blipFill rotWithShape="1">
            <a:blip r:embed="rId8">
              <a:alphaModFix/>
            </a:blip>
            <a:srcRect/>
            <a:stretch/>
          </p:blipFill>
          <p:spPr>
            <a:xfrm>
              <a:off x="9460255" y="3345203"/>
              <a:ext cx="606720" cy="606720"/>
            </a:xfrm>
            <a:prstGeom prst="rect">
              <a:avLst/>
            </a:prstGeom>
            <a:noFill/>
            <a:ln>
              <a:noFill/>
            </a:ln>
          </p:spPr>
        </p:pic>
      </p:grpSp>
      <p:pic>
        <p:nvPicPr>
          <p:cNvPr id="1910" name="Google Shape;1910;g2e2e715772a_1_125" descr="building 2.png"/>
          <p:cNvPicPr preferRelativeResize="0"/>
          <p:nvPr/>
        </p:nvPicPr>
        <p:blipFill rotWithShape="1">
          <a:blip r:embed="rId3">
            <a:alphaModFix/>
          </a:blip>
          <a:srcRect/>
          <a:stretch/>
        </p:blipFill>
        <p:spPr>
          <a:xfrm>
            <a:off x="640616" y="1580388"/>
            <a:ext cx="340309" cy="340281"/>
          </a:xfrm>
          <a:prstGeom prst="rect">
            <a:avLst/>
          </a:prstGeom>
          <a:noFill/>
          <a:ln>
            <a:noFill/>
          </a:ln>
        </p:spPr>
      </p:pic>
      <p:pic>
        <p:nvPicPr>
          <p:cNvPr id="1911" name="Google Shape;1911;g2e2e715772a_1_125" descr="persona.png"/>
          <p:cNvPicPr preferRelativeResize="0"/>
          <p:nvPr/>
        </p:nvPicPr>
        <p:blipFill rotWithShape="1">
          <a:blip r:embed="rId4">
            <a:alphaModFix/>
          </a:blip>
          <a:srcRect/>
          <a:stretch/>
        </p:blipFill>
        <p:spPr>
          <a:xfrm>
            <a:off x="698156" y="2581026"/>
            <a:ext cx="267525" cy="267525"/>
          </a:xfrm>
          <a:prstGeom prst="ellipse">
            <a:avLst/>
          </a:prstGeom>
          <a:noFill/>
          <a:ln>
            <a:noFill/>
          </a:ln>
        </p:spPr>
      </p:pic>
      <p:pic>
        <p:nvPicPr>
          <p:cNvPr id="1912" name="Google Shape;1912;g2e2e715772a_1_125" descr="persona.png"/>
          <p:cNvPicPr preferRelativeResize="0"/>
          <p:nvPr/>
        </p:nvPicPr>
        <p:blipFill rotWithShape="1">
          <a:blip r:embed="rId4">
            <a:alphaModFix/>
          </a:blip>
          <a:srcRect/>
          <a:stretch/>
        </p:blipFill>
        <p:spPr>
          <a:xfrm>
            <a:off x="682436" y="2495034"/>
            <a:ext cx="267525" cy="267525"/>
          </a:xfrm>
          <a:prstGeom prst="ellipse">
            <a:avLst/>
          </a:prstGeom>
          <a:noFill/>
          <a:ln>
            <a:noFill/>
          </a:ln>
        </p:spPr>
      </p:pic>
      <p:pic>
        <p:nvPicPr>
          <p:cNvPr id="1913" name="Google Shape;1913;g2e2e715772a_1_125" descr="building 2.png"/>
          <p:cNvPicPr preferRelativeResize="0"/>
          <p:nvPr/>
        </p:nvPicPr>
        <p:blipFill rotWithShape="1">
          <a:blip r:embed="rId3">
            <a:alphaModFix/>
          </a:blip>
          <a:srcRect/>
          <a:stretch/>
        </p:blipFill>
        <p:spPr>
          <a:xfrm>
            <a:off x="646037" y="3239835"/>
            <a:ext cx="340309" cy="340281"/>
          </a:xfrm>
          <a:prstGeom prst="rect">
            <a:avLst/>
          </a:prstGeom>
          <a:noFill/>
          <a:ln>
            <a:noFill/>
          </a:ln>
        </p:spPr>
      </p:pic>
      <p:cxnSp>
        <p:nvCxnSpPr>
          <p:cNvPr id="1914" name="Google Shape;1914;g2e2e715772a_1_125"/>
          <p:cNvCxnSpPr/>
          <p:nvPr/>
        </p:nvCxnSpPr>
        <p:spPr>
          <a:xfrm>
            <a:off x="1195257" y="1527638"/>
            <a:ext cx="714825" cy="322200"/>
          </a:xfrm>
          <a:prstGeom prst="straightConnector1">
            <a:avLst/>
          </a:prstGeom>
          <a:noFill/>
          <a:ln w="15875" cap="flat" cmpd="sng">
            <a:solidFill>
              <a:srgbClr val="EFEFEF"/>
            </a:solidFill>
            <a:prstDash val="dash"/>
            <a:round/>
            <a:headEnd type="none" w="sm" len="sm"/>
            <a:tailEnd type="triangle" w="med" len="med"/>
          </a:ln>
        </p:spPr>
      </p:cxnSp>
      <p:cxnSp>
        <p:nvCxnSpPr>
          <p:cNvPr id="1915" name="Google Shape;1915;g2e2e715772a_1_125"/>
          <p:cNvCxnSpPr/>
          <p:nvPr/>
        </p:nvCxnSpPr>
        <p:spPr>
          <a:xfrm>
            <a:off x="1195249" y="2387919"/>
            <a:ext cx="669600" cy="10800"/>
          </a:xfrm>
          <a:prstGeom prst="straightConnector1">
            <a:avLst/>
          </a:prstGeom>
          <a:noFill/>
          <a:ln w="15875" cap="flat" cmpd="sng">
            <a:solidFill>
              <a:srgbClr val="EFEFEF"/>
            </a:solidFill>
            <a:prstDash val="dash"/>
            <a:round/>
            <a:headEnd type="none" w="sm" len="sm"/>
            <a:tailEnd type="triangle" w="med" len="med"/>
          </a:ln>
        </p:spPr>
      </p:cxnSp>
      <p:cxnSp>
        <p:nvCxnSpPr>
          <p:cNvPr id="1916" name="Google Shape;1916;g2e2e715772a_1_125"/>
          <p:cNvCxnSpPr/>
          <p:nvPr/>
        </p:nvCxnSpPr>
        <p:spPr>
          <a:xfrm rot="10800000" flipH="1">
            <a:off x="1202186" y="2865083"/>
            <a:ext cx="767925" cy="376425"/>
          </a:xfrm>
          <a:prstGeom prst="straightConnector1">
            <a:avLst/>
          </a:prstGeom>
          <a:noFill/>
          <a:ln w="15875" cap="flat" cmpd="sng">
            <a:solidFill>
              <a:srgbClr val="EFEFEF"/>
            </a:solidFill>
            <a:prstDash val="dash"/>
            <a:round/>
            <a:headEnd type="none" w="sm" len="sm"/>
            <a:tailEnd type="triangle" w="med" len="med"/>
          </a:ln>
        </p:spPr>
      </p:cxnSp>
      <p:sp>
        <p:nvSpPr>
          <p:cNvPr id="1917" name="Google Shape;1917;g2e2e715772a_1_125"/>
          <p:cNvSpPr/>
          <p:nvPr/>
        </p:nvSpPr>
        <p:spPr>
          <a:xfrm>
            <a:off x="2064656" y="1861913"/>
            <a:ext cx="1259550" cy="1212075"/>
          </a:xfrm>
          <a:prstGeom prst="ellipse">
            <a:avLst/>
          </a:prstGeom>
          <a:solidFill>
            <a:srgbClr val="CCCCCC">
              <a:alpha val="30199"/>
            </a:srgbClr>
          </a:solidFill>
          <a:ln>
            <a:noFill/>
          </a:ln>
        </p:spPr>
        <p:txBody>
          <a:bodyPr spcFirstLastPara="1" wrap="square" lIns="68569" tIns="68569" rIns="68569" bIns="68569" anchor="ctr" anchorCtr="0">
            <a:noAutofit/>
          </a:bodyPr>
          <a:lstStyle/>
          <a:p>
            <a:pPr algn="ctr">
              <a:buSzPts val="1400"/>
            </a:pPr>
            <a:r>
              <a:rPr lang="it-IT" sz="825" b="1">
                <a:solidFill>
                  <a:schemeClr val="lt1"/>
                </a:solidFill>
              </a:rPr>
              <a:t>Front Office</a:t>
            </a:r>
            <a:endParaRPr sz="1050" b="1">
              <a:solidFill>
                <a:schemeClr val="lt1"/>
              </a:solidFill>
            </a:endParaRPr>
          </a:p>
          <a:p>
            <a:pPr algn="ctr">
              <a:buSzPts val="1400"/>
            </a:pPr>
            <a:r>
              <a:rPr lang="it-IT" sz="825" b="1">
                <a:solidFill>
                  <a:schemeClr val="lt1"/>
                </a:solidFill>
              </a:rPr>
              <a:t>SUAP</a:t>
            </a:r>
            <a:endParaRPr sz="825" b="1">
              <a:solidFill>
                <a:schemeClr val="lt1"/>
              </a:solidFill>
            </a:endParaRPr>
          </a:p>
        </p:txBody>
      </p:sp>
      <p:pic>
        <p:nvPicPr>
          <p:cNvPr id="1918" name="Google Shape;1918;g2e2e715772a_1_125" descr="building 2.png"/>
          <p:cNvPicPr preferRelativeResize="0"/>
          <p:nvPr/>
        </p:nvPicPr>
        <p:blipFill rotWithShape="1">
          <a:blip r:embed="rId3">
            <a:alphaModFix/>
          </a:blip>
          <a:srcRect/>
          <a:stretch/>
        </p:blipFill>
        <p:spPr>
          <a:xfrm>
            <a:off x="2502484" y="2659630"/>
            <a:ext cx="415517" cy="411215"/>
          </a:xfrm>
          <a:prstGeom prst="rect">
            <a:avLst/>
          </a:prstGeom>
          <a:noFill/>
          <a:ln>
            <a:noFill/>
          </a:ln>
        </p:spPr>
      </p:pic>
      <p:grpSp>
        <p:nvGrpSpPr>
          <p:cNvPr id="1919" name="Google Shape;1919;g2e2e715772a_1_125"/>
          <p:cNvGrpSpPr/>
          <p:nvPr/>
        </p:nvGrpSpPr>
        <p:grpSpPr>
          <a:xfrm>
            <a:off x="4074383" y="1864205"/>
            <a:ext cx="1259577" cy="1212056"/>
            <a:chOff x="5543047" y="2560809"/>
            <a:chExt cx="1672578" cy="1537800"/>
          </a:xfrm>
        </p:grpSpPr>
        <p:sp>
          <p:nvSpPr>
            <p:cNvPr id="1920" name="Google Shape;1920;g2e2e715772a_1_125"/>
            <p:cNvSpPr/>
            <p:nvPr/>
          </p:nvSpPr>
          <p:spPr>
            <a:xfrm>
              <a:off x="5562925" y="2560809"/>
              <a:ext cx="1652700" cy="1537800"/>
            </a:xfrm>
            <a:prstGeom prst="ellipse">
              <a:avLst/>
            </a:prstGeom>
            <a:solidFill>
              <a:srgbClr val="CCCCCC">
                <a:alpha val="57650"/>
              </a:srgbClr>
            </a:solidFill>
            <a:ln>
              <a:noFill/>
            </a:ln>
          </p:spPr>
          <p:txBody>
            <a:bodyPr spcFirstLastPara="1" wrap="square" lIns="91425" tIns="91425" rIns="91425" bIns="91425" anchor="ctr" anchorCtr="0">
              <a:noAutofit/>
            </a:bodyPr>
            <a:lstStyle/>
            <a:p>
              <a:pPr>
                <a:buSzPts val="1400"/>
              </a:pPr>
              <a:endParaRPr sz="1050"/>
            </a:p>
          </p:txBody>
        </p:sp>
        <p:sp>
          <p:nvSpPr>
            <p:cNvPr id="1921" name="Google Shape;1921;g2e2e715772a_1_125"/>
            <p:cNvSpPr/>
            <p:nvPr/>
          </p:nvSpPr>
          <p:spPr>
            <a:xfrm>
              <a:off x="5543047" y="3175348"/>
              <a:ext cx="1658700" cy="308100"/>
            </a:xfrm>
            <a:prstGeom prst="rect">
              <a:avLst/>
            </a:prstGeom>
            <a:noFill/>
            <a:ln>
              <a:noFill/>
            </a:ln>
          </p:spPr>
          <p:txBody>
            <a:bodyPr spcFirstLastPara="1" wrap="square" lIns="0" tIns="0" rIns="0" bIns="0" anchor="ctr" anchorCtr="0">
              <a:noAutofit/>
            </a:bodyPr>
            <a:lstStyle/>
            <a:p>
              <a:pPr algn="ctr">
                <a:buSzPts val="1200"/>
              </a:pPr>
              <a:r>
                <a:rPr lang="it-IT" sz="900" b="1">
                  <a:solidFill>
                    <a:schemeClr val="lt1"/>
                  </a:solidFill>
                </a:rPr>
                <a:t>Back Office</a:t>
              </a:r>
              <a:endParaRPr sz="900">
                <a:solidFill>
                  <a:schemeClr val="lt1"/>
                </a:solidFill>
              </a:endParaRPr>
            </a:p>
            <a:p>
              <a:pPr algn="ctr">
                <a:buSzPts val="1200"/>
              </a:pPr>
              <a:r>
                <a:rPr lang="it-IT" sz="900" b="1">
                  <a:solidFill>
                    <a:schemeClr val="lt1"/>
                  </a:solidFill>
                </a:rPr>
                <a:t>SUAP</a:t>
              </a:r>
              <a:endParaRPr sz="900">
                <a:solidFill>
                  <a:schemeClr val="lt1"/>
                </a:solidFill>
              </a:endParaRPr>
            </a:p>
          </p:txBody>
        </p:sp>
        <p:sp>
          <p:nvSpPr>
            <p:cNvPr id="1922" name="Google Shape;1922;g2e2e715772a_1_125"/>
            <p:cNvSpPr/>
            <p:nvPr/>
          </p:nvSpPr>
          <p:spPr>
            <a:xfrm>
              <a:off x="5799417" y="3070381"/>
              <a:ext cx="1062300" cy="968700"/>
            </a:xfrm>
            <a:prstGeom prst="ellipse">
              <a:avLst/>
            </a:prstGeom>
            <a:noFill/>
            <a:ln>
              <a:noFill/>
            </a:ln>
          </p:spPr>
          <p:txBody>
            <a:bodyPr spcFirstLastPara="1" wrap="square" lIns="91425" tIns="91425" rIns="91425" bIns="91425" anchor="ctr" anchorCtr="0">
              <a:noAutofit/>
            </a:bodyPr>
            <a:lstStyle/>
            <a:p>
              <a:pPr>
                <a:buSzPts val="1400"/>
              </a:pPr>
              <a:endParaRPr sz="1050"/>
            </a:p>
          </p:txBody>
        </p:sp>
      </p:grpSp>
      <p:sp>
        <p:nvSpPr>
          <p:cNvPr id="1923" name="Google Shape;1923;g2e2e715772a_1_125"/>
          <p:cNvSpPr/>
          <p:nvPr/>
        </p:nvSpPr>
        <p:spPr>
          <a:xfrm>
            <a:off x="3300019" y="755359"/>
            <a:ext cx="2808000" cy="308475"/>
          </a:xfrm>
          <a:prstGeom prst="roundRect">
            <a:avLst>
              <a:gd name="adj" fmla="val 50000"/>
            </a:avLst>
          </a:prstGeom>
          <a:solidFill>
            <a:srgbClr val="0032A1"/>
          </a:solidFill>
          <a:ln>
            <a:noFill/>
          </a:ln>
        </p:spPr>
        <p:txBody>
          <a:bodyPr spcFirstLastPara="1" wrap="square" lIns="91425" tIns="91425" rIns="91425" bIns="91425" anchor="ctr" anchorCtr="0">
            <a:noAutofit/>
          </a:bodyPr>
          <a:lstStyle/>
          <a:p>
            <a:pPr>
              <a:buSzPts val="1400"/>
            </a:pPr>
            <a:endParaRPr sz="1050"/>
          </a:p>
        </p:txBody>
      </p:sp>
      <p:grpSp>
        <p:nvGrpSpPr>
          <p:cNvPr id="1924" name="Google Shape;1924;g2e2e715772a_1_125"/>
          <p:cNvGrpSpPr/>
          <p:nvPr/>
        </p:nvGrpSpPr>
        <p:grpSpPr>
          <a:xfrm>
            <a:off x="4317590" y="2369044"/>
            <a:ext cx="726582" cy="691483"/>
            <a:chOff x="3970440" y="3291120"/>
            <a:chExt cx="726600" cy="691500"/>
          </a:xfrm>
        </p:grpSpPr>
        <p:sp>
          <p:nvSpPr>
            <p:cNvPr id="1925" name="Google Shape;1925;g2e2e715772a_1_125"/>
            <p:cNvSpPr/>
            <p:nvPr/>
          </p:nvSpPr>
          <p:spPr>
            <a:xfrm>
              <a:off x="3970440" y="3291120"/>
              <a:ext cx="726600" cy="691500"/>
            </a:xfrm>
            <a:prstGeom prst="ellipse">
              <a:avLst/>
            </a:prstGeom>
            <a:blipFill rotWithShape="1">
              <a:blip r:embed="rId9">
                <a:alphaModFix/>
              </a:blip>
              <a:stretch>
                <a:fillRect l="-792856" t="-1539676" r="-595237" b="342659"/>
              </a:stretch>
            </a:blipFill>
            <a:ln>
              <a:noFill/>
            </a:ln>
          </p:spPr>
          <p:txBody>
            <a:bodyPr spcFirstLastPara="1" wrap="square" lIns="91425" tIns="91425" rIns="91425" bIns="91425" anchor="ctr" anchorCtr="0">
              <a:noAutofit/>
            </a:bodyPr>
            <a:lstStyle/>
            <a:p>
              <a:pPr>
                <a:buSzPts val="1400"/>
              </a:pPr>
              <a:endParaRPr sz="1050"/>
            </a:p>
          </p:txBody>
        </p:sp>
        <p:sp>
          <p:nvSpPr>
            <p:cNvPr id="1926" name="Google Shape;1926;g2e2e715772a_1_125"/>
            <p:cNvSpPr/>
            <p:nvPr/>
          </p:nvSpPr>
          <p:spPr>
            <a:xfrm>
              <a:off x="4241160" y="3729960"/>
              <a:ext cx="242700" cy="24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a:buSzPts val="1400"/>
              </a:pPr>
              <a:endParaRPr sz="1050"/>
            </a:p>
          </p:txBody>
        </p:sp>
      </p:grpSp>
      <p:grpSp>
        <p:nvGrpSpPr>
          <p:cNvPr id="1927" name="Google Shape;1927;g2e2e715772a_1_125"/>
          <p:cNvGrpSpPr/>
          <p:nvPr/>
        </p:nvGrpSpPr>
        <p:grpSpPr>
          <a:xfrm>
            <a:off x="3524123" y="1819620"/>
            <a:ext cx="2437592" cy="2703667"/>
            <a:chOff x="6815463" y="3326700"/>
            <a:chExt cx="3080100" cy="3023475"/>
          </a:xfrm>
        </p:grpSpPr>
        <p:sp>
          <p:nvSpPr>
            <p:cNvPr id="1928" name="Google Shape;1928;g2e2e715772a_1_125"/>
            <p:cNvSpPr/>
            <p:nvPr/>
          </p:nvSpPr>
          <p:spPr>
            <a:xfrm>
              <a:off x="6815463" y="3387075"/>
              <a:ext cx="3080100" cy="2963100"/>
            </a:xfrm>
            <a:prstGeom prst="roundRect">
              <a:avLst>
                <a:gd name="adj" fmla="val 16667"/>
              </a:avLst>
            </a:prstGeom>
            <a:solidFill>
              <a:srgbClr val="9BBB58">
                <a:alpha val="36080"/>
              </a:srgbClr>
            </a:solidFill>
            <a:ln w="25400" cap="flat" cmpd="sng">
              <a:solidFill>
                <a:srgbClr val="9BBB58"/>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latin typeface="Titillium Web"/>
                <a:ea typeface="Titillium Web"/>
                <a:cs typeface="Titillium Web"/>
                <a:sym typeface="Titillium Web"/>
              </a:endParaRPr>
            </a:p>
          </p:txBody>
        </p:sp>
        <p:sp>
          <p:nvSpPr>
            <p:cNvPr id="1929" name="Google Shape;1929;g2e2e715772a_1_125"/>
            <p:cNvSpPr txBox="1"/>
            <p:nvPr/>
          </p:nvSpPr>
          <p:spPr>
            <a:xfrm>
              <a:off x="6950600" y="3326700"/>
              <a:ext cx="2794200" cy="2694000"/>
            </a:xfrm>
            <a:prstGeom prst="rect">
              <a:avLst/>
            </a:prstGeom>
            <a:noFill/>
            <a:ln>
              <a:noFill/>
            </a:ln>
          </p:spPr>
          <p:txBody>
            <a:bodyPr spcFirstLastPara="1" wrap="square" lIns="68569" tIns="68569" rIns="68569" bIns="68569" anchor="t" anchorCtr="0">
              <a:noAutofit/>
            </a:bodyPr>
            <a:lstStyle/>
            <a:p>
              <a:pPr algn="ctr">
                <a:buSzPts val="2000"/>
              </a:pPr>
              <a:r>
                <a:rPr lang="it-IT" sz="1500" b="1">
                  <a:solidFill>
                    <a:srgbClr val="0031A2"/>
                  </a:solidFill>
                  <a:latin typeface="Titillium Web"/>
                  <a:ea typeface="Titillium Web"/>
                  <a:cs typeface="Titillium Web"/>
                  <a:sym typeface="Titillium Web"/>
                </a:rPr>
                <a:t>BO </a:t>
              </a:r>
              <a:r>
                <a:rPr lang="it-IT" sz="1200" b="1">
                  <a:solidFill>
                    <a:srgbClr val="0031A2"/>
                  </a:solidFill>
                  <a:latin typeface="Titillium Web"/>
                  <a:ea typeface="Titillium Web"/>
                  <a:cs typeface="Titillium Web"/>
                  <a:sym typeface="Titillium Web"/>
                </a:rPr>
                <a:t>Enti Terzi</a:t>
              </a:r>
              <a:br>
                <a:rPr lang="it-IT" sz="1500" b="1">
                  <a:solidFill>
                    <a:srgbClr val="0032A1"/>
                  </a:solidFill>
                  <a:latin typeface="Titillium Web"/>
                  <a:ea typeface="Titillium Web"/>
                  <a:cs typeface="Titillium Web"/>
                  <a:sym typeface="Titillium Web"/>
                </a:rPr>
              </a:br>
              <a:r>
                <a:rPr lang="it-IT" sz="900" b="1">
                  <a:solidFill>
                    <a:srgbClr val="0032A1"/>
                  </a:solidFill>
                  <a:latin typeface="Titillium Web"/>
                  <a:ea typeface="Titillium Web"/>
                  <a:cs typeface="Titillium Web"/>
                  <a:sym typeface="Titillium Web"/>
                </a:rPr>
                <a:t>[Art.10</a:t>
              </a:r>
              <a:br>
                <a:rPr lang="it-IT" sz="900" b="1">
                  <a:solidFill>
                    <a:srgbClr val="0032A1"/>
                  </a:solidFill>
                  <a:latin typeface="Titillium Web"/>
                  <a:ea typeface="Titillium Web"/>
                  <a:cs typeface="Titillium Web"/>
                  <a:sym typeface="Titillium Web"/>
                </a:rPr>
              </a:br>
              <a:r>
                <a:rPr lang="it-IT" sz="900" b="1">
                  <a:solidFill>
                    <a:srgbClr val="0032A1"/>
                  </a:solidFill>
                  <a:latin typeface="Titillium Web"/>
                  <a:ea typeface="Titillium Web"/>
                  <a:cs typeface="Titillium Web"/>
                  <a:sym typeface="Titillium Web"/>
                </a:rPr>
                <a:t> Allegato Tecnico DPR n. 160/2010]</a:t>
              </a:r>
              <a:endParaRPr sz="900">
                <a:solidFill>
                  <a:srgbClr val="24509A"/>
                </a:solidFill>
                <a:latin typeface="Titillium Web"/>
                <a:ea typeface="Titillium Web"/>
                <a:cs typeface="Titillium Web"/>
                <a:sym typeface="Titillium Web"/>
              </a:endParaRPr>
            </a:p>
            <a:p>
              <a:pPr marL="342900" indent="-171450" algn="just">
                <a:lnSpc>
                  <a:spcPct val="115000"/>
                </a:lnSpc>
                <a:spcBef>
                  <a:spcPts val="750"/>
                </a:spcBef>
                <a:buClr>
                  <a:srgbClr val="24509A"/>
                </a:buClr>
                <a:buSzPts val="1200"/>
              </a:pPr>
              <a:endParaRPr sz="900">
                <a:solidFill>
                  <a:srgbClr val="24509A"/>
                </a:solidFill>
                <a:latin typeface="Titillium Web"/>
                <a:ea typeface="Titillium Web"/>
                <a:cs typeface="Titillium Web"/>
                <a:sym typeface="Titillium Web"/>
              </a:endParaRPr>
            </a:p>
            <a:p>
              <a:pPr marL="342900" indent="-228600" algn="just">
                <a:lnSpc>
                  <a:spcPct val="115000"/>
                </a:lnSpc>
                <a:spcBef>
                  <a:spcPts val="750"/>
                </a:spcBef>
                <a:buClr>
                  <a:srgbClr val="24509A"/>
                </a:buClr>
                <a:buSzPts val="1200"/>
                <a:buFont typeface="Titillium Web"/>
                <a:buChar char="●"/>
              </a:pPr>
              <a:r>
                <a:rPr lang="it-IT" sz="900">
                  <a:solidFill>
                    <a:srgbClr val="24509A"/>
                  </a:solidFill>
                  <a:latin typeface="Titillium Web"/>
                  <a:ea typeface="Titillium Web"/>
                  <a:cs typeface="Titillium Web"/>
                  <a:sym typeface="Titillium Web"/>
                </a:rPr>
                <a:t>Ricezione istanza da B.O. SUAP</a:t>
              </a:r>
              <a:endParaRPr sz="1050"/>
            </a:p>
            <a:p>
              <a:pPr marL="342900" indent="-228600" algn="just">
                <a:lnSpc>
                  <a:spcPct val="115000"/>
                </a:lnSpc>
                <a:spcBef>
                  <a:spcPts val="750"/>
                </a:spcBef>
                <a:buClr>
                  <a:srgbClr val="24509A"/>
                </a:buClr>
                <a:buSzPts val="1200"/>
                <a:buFont typeface="Titillium Web"/>
                <a:buChar char="●"/>
              </a:pPr>
              <a:r>
                <a:rPr lang="it-IT" sz="900">
                  <a:solidFill>
                    <a:srgbClr val="24509A"/>
                  </a:solidFill>
                  <a:latin typeface="Titillium Web"/>
                  <a:ea typeface="Titillium Web"/>
                  <a:cs typeface="Titillium Web"/>
                  <a:sym typeface="Titillium Web"/>
                </a:rPr>
                <a:t>inoltro di </a:t>
              </a:r>
              <a:r>
                <a:rPr lang="it-IT" sz="900" b="1">
                  <a:solidFill>
                    <a:srgbClr val="24509A"/>
                  </a:solidFill>
                  <a:latin typeface="Titillium Web"/>
                  <a:ea typeface="Titillium Web"/>
                  <a:cs typeface="Titillium Web"/>
                  <a:sym typeface="Titillium Web"/>
                </a:rPr>
                <a:t>richieste di integrazione </a:t>
              </a:r>
              <a:r>
                <a:rPr lang="it-IT" sz="900">
                  <a:solidFill>
                    <a:srgbClr val="24509A"/>
                  </a:solidFill>
                  <a:latin typeface="Titillium Web"/>
                  <a:ea typeface="Titillium Web"/>
                  <a:cs typeface="Titillium Web"/>
                  <a:sym typeface="Titillium Web"/>
                </a:rPr>
                <a:t>e ricezione delle stesse</a:t>
              </a:r>
              <a:endParaRPr sz="900">
                <a:solidFill>
                  <a:srgbClr val="24509A"/>
                </a:solidFill>
                <a:latin typeface="Titillium Web"/>
                <a:ea typeface="Titillium Web"/>
                <a:cs typeface="Titillium Web"/>
                <a:sym typeface="Titillium Web"/>
              </a:endParaRPr>
            </a:p>
            <a:p>
              <a:pPr marL="342900" indent="-228600" algn="just">
                <a:lnSpc>
                  <a:spcPct val="115000"/>
                </a:lnSpc>
                <a:buClr>
                  <a:srgbClr val="24509A"/>
                </a:buClr>
                <a:buSzPts val="1200"/>
                <a:buFont typeface="Titillium Web"/>
                <a:buChar char="●"/>
              </a:pPr>
              <a:r>
                <a:rPr lang="it-IT" sz="900" b="1">
                  <a:solidFill>
                    <a:srgbClr val="24509A"/>
                  </a:solidFill>
                  <a:latin typeface="Titillium Web"/>
                  <a:ea typeface="Titillium Web"/>
                  <a:cs typeface="Titillium Web"/>
                  <a:sym typeface="Titillium Web"/>
                </a:rPr>
                <a:t>trasmissione </a:t>
              </a:r>
              <a:r>
                <a:rPr lang="it-IT" sz="900">
                  <a:solidFill>
                    <a:srgbClr val="24509A"/>
                  </a:solidFill>
                  <a:latin typeface="Titillium Web"/>
                  <a:ea typeface="Titillium Web"/>
                  <a:cs typeface="Titillium Web"/>
                  <a:sym typeface="Titillium Web"/>
                </a:rPr>
                <a:t>dei </a:t>
              </a:r>
              <a:r>
                <a:rPr lang="it-IT" sz="900" b="1">
                  <a:solidFill>
                    <a:srgbClr val="24509A"/>
                  </a:solidFill>
                  <a:latin typeface="Titillium Web"/>
                  <a:ea typeface="Titillium Web"/>
                  <a:cs typeface="Titillium Web"/>
                  <a:sym typeface="Titillium Web"/>
                </a:rPr>
                <a:t>pareri</a:t>
              </a:r>
              <a:r>
                <a:rPr lang="it-IT" sz="900">
                  <a:solidFill>
                    <a:srgbClr val="24509A"/>
                  </a:solidFill>
                  <a:latin typeface="Titillium Web"/>
                  <a:ea typeface="Titillium Web"/>
                  <a:cs typeface="Titillium Web"/>
                  <a:sym typeface="Titillium Web"/>
                </a:rPr>
                <a:t>, </a:t>
              </a:r>
              <a:r>
                <a:rPr lang="it-IT" sz="900" b="1">
                  <a:solidFill>
                    <a:srgbClr val="24509A"/>
                  </a:solidFill>
                  <a:latin typeface="Titillium Web"/>
                  <a:ea typeface="Titillium Web"/>
                  <a:cs typeface="Titillium Web"/>
                  <a:sym typeface="Titillium Web"/>
                </a:rPr>
                <a:t>atti conclusivi </a:t>
              </a:r>
              <a:r>
                <a:rPr lang="it-IT" sz="900">
                  <a:solidFill>
                    <a:srgbClr val="24509A"/>
                  </a:solidFill>
                  <a:latin typeface="Titillium Web"/>
                  <a:ea typeface="Titillium Web"/>
                  <a:cs typeface="Titillium Web"/>
                  <a:sym typeface="Titillium Web"/>
                </a:rPr>
                <a:t>e ogni documentazione prevista</a:t>
              </a:r>
              <a:endParaRPr sz="900">
                <a:solidFill>
                  <a:srgbClr val="24509A"/>
                </a:solidFill>
                <a:latin typeface="Titillium Web"/>
                <a:ea typeface="Titillium Web"/>
                <a:cs typeface="Titillium Web"/>
                <a:sym typeface="Titillium Web"/>
              </a:endParaRPr>
            </a:p>
            <a:p>
              <a:pPr marL="342900" indent="-228600" algn="just">
                <a:lnSpc>
                  <a:spcPct val="115000"/>
                </a:lnSpc>
                <a:buClr>
                  <a:srgbClr val="24509A"/>
                </a:buClr>
                <a:buSzPts val="1200"/>
                <a:buFont typeface="Titillium Web"/>
                <a:buChar char="●"/>
              </a:pPr>
              <a:r>
                <a:rPr lang="it-IT" sz="900">
                  <a:solidFill>
                    <a:srgbClr val="24509A"/>
                  </a:solidFill>
                  <a:latin typeface="Titillium Web"/>
                  <a:ea typeface="Titillium Web"/>
                  <a:cs typeface="Titillium Web"/>
                  <a:sym typeface="Titillium Web"/>
                </a:rPr>
                <a:t>richiesta/ricezione dell’indizione della </a:t>
              </a:r>
              <a:r>
                <a:rPr lang="it-IT" sz="900" b="1">
                  <a:solidFill>
                    <a:srgbClr val="24509A"/>
                  </a:solidFill>
                  <a:latin typeface="Titillium Web"/>
                  <a:ea typeface="Titillium Web"/>
                  <a:cs typeface="Titillium Web"/>
                  <a:sym typeface="Titillium Web"/>
                </a:rPr>
                <a:t>conferenza di servizi</a:t>
              </a:r>
              <a:endParaRPr sz="900">
                <a:solidFill>
                  <a:srgbClr val="24509A"/>
                </a:solidFill>
                <a:latin typeface="Titillium Web"/>
                <a:ea typeface="Titillium Web"/>
                <a:cs typeface="Titillium Web"/>
                <a:sym typeface="Titillium Web"/>
              </a:endParaRPr>
            </a:p>
            <a:p>
              <a:pPr algn="just">
                <a:lnSpc>
                  <a:spcPct val="115000"/>
                </a:lnSpc>
                <a:buSzPts val="1200"/>
              </a:pPr>
              <a:endParaRPr sz="900">
                <a:solidFill>
                  <a:srgbClr val="24509A"/>
                </a:solidFill>
                <a:latin typeface="Titillium Web"/>
                <a:ea typeface="Titillium Web"/>
                <a:cs typeface="Titillium Web"/>
                <a:sym typeface="Titillium Web"/>
              </a:endParaRPr>
            </a:p>
          </p:txBody>
        </p:sp>
      </p:grpSp>
      <p:sp>
        <p:nvSpPr>
          <p:cNvPr id="1930" name="Google Shape;1930;g2e2e715772a_1_125"/>
          <p:cNvSpPr/>
          <p:nvPr/>
        </p:nvSpPr>
        <p:spPr>
          <a:xfrm>
            <a:off x="323640" y="335880"/>
            <a:ext cx="4539375" cy="789075"/>
          </a:xfrm>
          <a:prstGeom prst="rect">
            <a:avLst/>
          </a:prstGeom>
          <a:noFill/>
          <a:ln>
            <a:noFill/>
          </a:ln>
        </p:spPr>
        <p:txBody>
          <a:bodyPr spcFirstLastPara="1" wrap="square" lIns="0" tIns="0" rIns="0" bIns="0" anchor="t" anchorCtr="0">
            <a:noAutofit/>
          </a:bodyPr>
          <a:lstStyle/>
          <a:p>
            <a:pPr>
              <a:buSzPts val="3200"/>
            </a:pPr>
            <a:r>
              <a:rPr lang="it-IT" sz="2400" b="1">
                <a:solidFill>
                  <a:srgbClr val="24509A"/>
                </a:solidFill>
              </a:rPr>
              <a:t>Il flusso di una pratica nel SSU</a:t>
            </a:r>
            <a:endParaRPr sz="2400">
              <a:solidFill>
                <a:schemeClr val="dk1"/>
              </a:solidFill>
            </a:endParaRPr>
          </a:p>
        </p:txBody>
      </p:sp>
      <p:sp>
        <p:nvSpPr>
          <p:cNvPr id="1931" name="Google Shape;1931;g2e2e715772a_1_125"/>
          <p:cNvSpPr/>
          <p:nvPr/>
        </p:nvSpPr>
        <p:spPr>
          <a:xfrm rot="-8100000">
            <a:off x="3515768" y="973276"/>
            <a:ext cx="133325" cy="1194515"/>
          </a:xfrm>
          <a:prstGeom prst="downArrow">
            <a:avLst>
              <a:gd name="adj1" fmla="val 50000"/>
              <a:gd name="adj2" fmla="val 50000"/>
            </a:avLst>
          </a:prstGeom>
          <a:solidFill>
            <a:srgbClr val="D5D5D5"/>
          </a:solidFill>
          <a:ln>
            <a:noFill/>
          </a:ln>
        </p:spPr>
        <p:txBody>
          <a:bodyPr spcFirstLastPara="1" wrap="square" lIns="68569" tIns="34275" rIns="68569" bIns="34275" anchor="ctr" anchorCtr="0">
            <a:noAutofit/>
          </a:bodyPr>
          <a:lstStyle/>
          <a:p>
            <a:pPr algn="ctr">
              <a:buSzPts val="1400"/>
            </a:pPr>
            <a:endParaRPr sz="1050">
              <a:solidFill>
                <a:srgbClr val="FFFFFF"/>
              </a:solidFill>
            </a:endParaRPr>
          </a:p>
        </p:txBody>
      </p:sp>
      <p:grpSp>
        <p:nvGrpSpPr>
          <p:cNvPr id="1932" name="Google Shape;1932;g2e2e715772a_1_125"/>
          <p:cNvGrpSpPr/>
          <p:nvPr/>
        </p:nvGrpSpPr>
        <p:grpSpPr>
          <a:xfrm flipH="1">
            <a:off x="4617021" y="1102391"/>
            <a:ext cx="1641132" cy="938925"/>
            <a:chOff x="11418699" y="3962670"/>
            <a:chExt cx="2188176" cy="1251900"/>
          </a:xfrm>
        </p:grpSpPr>
        <p:sp>
          <p:nvSpPr>
            <p:cNvPr id="1933" name="Google Shape;1933;g2e2e715772a_1_125"/>
            <p:cNvSpPr/>
            <p:nvPr/>
          </p:nvSpPr>
          <p:spPr>
            <a:xfrm rot="10800000">
              <a:off x="13429275" y="4005328"/>
              <a:ext cx="177600" cy="925800"/>
            </a:xfrm>
            <a:prstGeom prst="downArrow">
              <a:avLst>
                <a:gd name="adj1" fmla="val 50000"/>
                <a:gd name="adj2" fmla="val 50000"/>
              </a:avLst>
            </a:prstGeom>
            <a:solidFill>
              <a:srgbClr val="D5D5D5"/>
            </a:solidFill>
            <a:ln>
              <a:noFill/>
            </a:ln>
          </p:spPr>
          <p:txBody>
            <a:bodyPr spcFirstLastPara="1" wrap="square" lIns="68569" tIns="34275" rIns="68569" bIns="34275" anchor="ctr" anchorCtr="0">
              <a:noAutofit/>
            </a:bodyPr>
            <a:lstStyle/>
            <a:p>
              <a:pPr algn="ctr">
                <a:buSzPts val="1400"/>
              </a:pPr>
              <a:endParaRPr sz="1050">
                <a:solidFill>
                  <a:srgbClr val="FFFFFF"/>
                </a:solidFill>
              </a:endParaRPr>
            </a:p>
          </p:txBody>
        </p:sp>
        <p:sp>
          <p:nvSpPr>
            <p:cNvPr id="1934" name="Google Shape;1934;g2e2e715772a_1_125"/>
            <p:cNvSpPr/>
            <p:nvPr/>
          </p:nvSpPr>
          <p:spPr>
            <a:xfrm rot="-8100000">
              <a:off x="11955765" y="3792276"/>
              <a:ext cx="177767" cy="1592687"/>
            </a:xfrm>
            <a:prstGeom prst="downArrow">
              <a:avLst>
                <a:gd name="adj1" fmla="val 50000"/>
                <a:gd name="adj2" fmla="val 50000"/>
              </a:avLst>
            </a:prstGeom>
            <a:solidFill>
              <a:srgbClr val="9BBB58"/>
            </a:solidFill>
            <a:ln>
              <a:noFill/>
            </a:ln>
          </p:spPr>
          <p:txBody>
            <a:bodyPr spcFirstLastPara="1" wrap="square" lIns="68569" tIns="34275" rIns="68569" bIns="34275" anchor="ctr" anchorCtr="0">
              <a:noAutofit/>
            </a:bodyPr>
            <a:lstStyle/>
            <a:p>
              <a:pPr algn="ctr">
                <a:buSzPts val="1400"/>
              </a:pPr>
              <a:endParaRPr sz="1050">
                <a:solidFill>
                  <a:srgbClr val="FFFFFF"/>
                </a:solidFill>
              </a:endParaRPr>
            </a:p>
          </p:txBody>
        </p:sp>
      </p:grpSp>
      <p:grpSp>
        <p:nvGrpSpPr>
          <p:cNvPr id="1935" name="Google Shape;1935;g2e2e715772a_1_125"/>
          <p:cNvGrpSpPr/>
          <p:nvPr/>
        </p:nvGrpSpPr>
        <p:grpSpPr>
          <a:xfrm>
            <a:off x="3243089" y="764813"/>
            <a:ext cx="2889000" cy="289575"/>
            <a:chOff x="4182130" y="2918650"/>
            <a:chExt cx="3852000" cy="386100"/>
          </a:xfrm>
        </p:grpSpPr>
        <p:sp>
          <p:nvSpPr>
            <p:cNvPr id="1936" name="Google Shape;1936;g2e2e715772a_1_125"/>
            <p:cNvSpPr/>
            <p:nvPr/>
          </p:nvSpPr>
          <p:spPr>
            <a:xfrm>
              <a:off x="4182130" y="2918650"/>
              <a:ext cx="3852000" cy="386100"/>
            </a:xfrm>
            <a:prstGeom prst="roundRect">
              <a:avLst>
                <a:gd name="adj" fmla="val 50000"/>
              </a:avLst>
            </a:prstGeom>
            <a:solidFill>
              <a:srgbClr val="287EB9"/>
            </a:solidFill>
            <a:ln>
              <a:noFill/>
            </a:ln>
          </p:spPr>
          <p:txBody>
            <a:bodyPr spcFirstLastPara="1" wrap="square" lIns="68569" tIns="68569" rIns="68569" bIns="68569" anchor="ctr" anchorCtr="0">
              <a:noAutofit/>
            </a:bodyPr>
            <a:lstStyle/>
            <a:p>
              <a:pPr>
                <a:buSzPts val="1400"/>
              </a:pPr>
              <a:endParaRPr sz="1050">
                <a:latin typeface="Titillium Web"/>
                <a:ea typeface="Titillium Web"/>
                <a:cs typeface="Titillium Web"/>
                <a:sym typeface="Titillium Web"/>
              </a:endParaRPr>
            </a:p>
          </p:txBody>
        </p:sp>
        <p:sp>
          <p:nvSpPr>
            <p:cNvPr id="1937" name="Google Shape;1937;g2e2e715772a_1_125"/>
            <p:cNvSpPr/>
            <p:nvPr/>
          </p:nvSpPr>
          <p:spPr>
            <a:xfrm>
              <a:off x="5083480" y="3041950"/>
              <a:ext cx="2049300" cy="139500"/>
            </a:xfrm>
            <a:prstGeom prst="rect">
              <a:avLst/>
            </a:prstGeom>
            <a:noFill/>
            <a:ln>
              <a:noFill/>
            </a:ln>
          </p:spPr>
          <p:txBody>
            <a:bodyPr spcFirstLastPara="1" wrap="square" lIns="0" tIns="0" rIns="0" bIns="0" anchor="ctr" anchorCtr="0">
              <a:noAutofit/>
            </a:bodyPr>
            <a:lstStyle/>
            <a:p>
              <a:pPr algn="ctr">
                <a:buClr>
                  <a:srgbClr val="FFFFFF"/>
                </a:buClr>
                <a:buSzPts val="1400"/>
              </a:pPr>
              <a:r>
                <a:rPr lang="it-IT" sz="1500">
                  <a:solidFill>
                    <a:srgbClr val="FFFFFF"/>
                  </a:solidFill>
                  <a:latin typeface="Titillium Web"/>
                  <a:ea typeface="Titillium Web"/>
                  <a:cs typeface="Titillium Web"/>
                  <a:sym typeface="Titillium Web"/>
                </a:rPr>
                <a:t>Catalogo SSU</a:t>
              </a:r>
              <a:endParaRPr sz="1500">
                <a:latin typeface="Titillium Web"/>
                <a:ea typeface="Titillium Web"/>
                <a:cs typeface="Titillium Web"/>
                <a:sym typeface="Titillium Web"/>
              </a:endParaRPr>
            </a:p>
          </p:txBody>
        </p:sp>
      </p:grpSp>
      <p:grpSp>
        <p:nvGrpSpPr>
          <p:cNvPr id="1938" name="Google Shape;1938;g2e2e715772a_1_125"/>
          <p:cNvGrpSpPr/>
          <p:nvPr/>
        </p:nvGrpSpPr>
        <p:grpSpPr>
          <a:xfrm>
            <a:off x="414791" y="848513"/>
            <a:ext cx="2549399" cy="2667278"/>
            <a:chOff x="872250" y="1131350"/>
            <a:chExt cx="3080100" cy="2414700"/>
          </a:xfrm>
        </p:grpSpPr>
        <p:sp>
          <p:nvSpPr>
            <p:cNvPr id="1939" name="Google Shape;1939;g2e2e715772a_1_125"/>
            <p:cNvSpPr/>
            <p:nvPr/>
          </p:nvSpPr>
          <p:spPr>
            <a:xfrm>
              <a:off x="872250" y="1131350"/>
              <a:ext cx="3080100" cy="2414700"/>
            </a:xfrm>
            <a:prstGeom prst="roundRect">
              <a:avLst>
                <a:gd name="adj" fmla="val 16667"/>
              </a:avLst>
            </a:prstGeom>
            <a:solidFill>
              <a:srgbClr val="0032A1">
                <a:alpha val="16470"/>
              </a:srgbClr>
            </a:solidFill>
            <a:ln w="25400" cap="flat" cmpd="sng">
              <a:solidFill>
                <a:srgbClr val="0032A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latin typeface="Titillium Web"/>
                <a:ea typeface="Titillium Web"/>
                <a:cs typeface="Titillium Web"/>
                <a:sym typeface="Titillium Web"/>
              </a:endParaRPr>
            </a:p>
          </p:txBody>
        </p:sp>
        <p:sp>
          <p:nvSpPr>
            <p:cNvPr id="1940" name="Google Shape;1940;g2e2e715772a_1_125"/>
            <p:cNvSpPr txBox="1"/>
            <p:nvPr/>
          </p:nvSpPr>
          <p:spPr>
            <a:xfrm>
              <a:off x="1141950" y="1207550"/>
              <a:ext cx="2693100" cy="2252100"/>
            </a:xfrm>
            <a:prstGeom prst="rect">
              <a:avLst/>
            </a:prstGeom>
            <a:noFill/>
            <a:ln>
              <a:noFill/>
            </a:ln>
          </p:spPr>
          <p:txBody>
            <a:bodyPr spcFirstLastPara="1" wrap="square" lIns="68569" tIns="68569" rIns="68569" bIns="68569" anchor="t" anchorCtr="0">
              <a:noAutofit/>
            </a:bodyPr>
            <a:lstStyle/>
            <a:p>
              <a:pPr algn="ctr"/>
              <a:r>
                <a:rPr lang="it-IT" sz="1500" b="1">
                  <a:solidFill>
                    <a:srgbClr val="0031A2"/>
                  </a:solidFill>
                  <a:latin typeface="Titillium Web"/>
                  <a:ea typeface="Titillium Web"/>
                  <a:cs typeface="Titillium Web"/>
                  <a:sym typeface="Titillium Web"/>
                </a:rPr>
                <a:t>Catalogo -BO Enti Terzi</a:t>
              </a:r>
              <a:br>
                <a:rPr lang="it-IT" sz="1500" b="1">
                  <a:solidFill>
                    <a:srgbClr val="0031A2"/>
                  </a:solidFill>
                  <a:latin typeface="Titillium Web"/>
                  <a:ea typeface="Titillium Web"/>
                  <a:cs typeface="Titillium Web"/>
                  <a:sym typeface="Titillium Web"/>
                </a:rPr>
              </a:br>
              <a:r>
                <a:rPr lang="it-IT" sz="900" b="1">
                  <a:solidFill>
                    <a:srgbClr val="0031A2"/>
                  </a:solidFill>
                  <a:latin typeface="Titillium Web"/>
                  <a:ea typeface="Titillium Web"/>
                  <a:cs typeface="Titillium Web"/>
                  <a:sym typeface="Titillium Web"/>
                </a:rPr>
                <a:t>[Art.10</a:t>
              </a:r>
              <a:br>
                <a:rPr lang="it-IT" sz="900" b="1">
                  <a:solidFill>
                    <a:srgbClr val="0031A2"/>
                  </a:solidFill>
                  <a:latin typeface="Titillium Web"/>
                  <a:ea typeface="Titillium Web"/>
                  <a:cs typeface="Titillium Web"/>
                  <a:sym typeface="Titillium Web"/>
                </a:rPr>
              </a:br>
              <a:r>
                <a:rPr lang="it-IT" sz="900" b="1">
                  <a:solidFill>
                    <a:srgbClr val="0031A2"/>
                  </a:solidFill>
                  <a:latin typeface="Titillium Web"/>
                  <a:ea typeface="Titillium Web"/>
                  <a:cs typeface="Titillium Web"/>
                  <a:sym typeface="Titillium Web"/>
                </a:rPr>
                <a:t> Allegato Tecnico DPR n. 160/2010 , Specifiche tecniche di cui Art. 5 nuovo A.T. DPR 160/2010]</a:t>
              </a:r>
              <a:endParaRPr sz="900" b="1">
                <a:solidFill>
                  <a:srgbClr val="0031A2"/>
                </a:solidFill>
                <a:latin typeface="Titillium Web"/>
                <a:ea typeface="Titillium Web"/>
                <a:cs typeface="Titillium Web"/>
                <a:sym typeface="Titillium Web"/>
              </a:endParaRPr>
            </a:p>
            <a:p>
              <a:pPr marL="342900" indent="-233363" algn="just">
                <a:lnSpc>
                  <a:spcPct val="115000"/>
                </a:lnSpc>
                <a:spcBef>
                  <a:spcPts val="750"/>
                </a:spcBef>
                <a:buClr>
                  <a:srgbClr val="0032A1"/>
                </a:buClr>
                <a:buSzPts val="1300"/>
                <a:buFont typeface="Titillium Web"/>
                <a:buChar char="●"/>
              </a:pPr>
              <a:r>
                <a:rPr lang="it-IT" sz="975">
                  <a:solidFill>
                    <a:srgbClr val="0032A1"/>
                  </a:solidFill>
                  <a:latin typeface="Titillium Web"/>
                  <a:ea typeface="Titillium Web"/>
                  <a:cs typeface="Titillium Web"/>
                  <a:sym typeface="Titillium Web"/>
                </a:rPr>
                <a:t>condivisione meta-informazioni procedimenti</a:t>
              </a:r>
              <a:endParaRPr sz="1050"/>
            </a:p>
            <a:p>
              <a:pPr marL="342900" indent="-233363" algn="just">
                <a:lnSpc>
                  <a:spcPct val="115000"/>
                </a:lnSpc>
                <a:spcBef>
                  <a:spcPts val="750"/>
                </a:spcBef>
                <a:buClr>
                  <a:srgbClr val="0032A1"/>
                </a:buClr>
                <a:buSzPts val="1300"/>
                <a:buFont typeface="Titillium Web"/>
                <a:buChar char="●"/>
              </a:pPr>
              <a:r>
                <a:rPr lang="it-IT" sz="975">
                  <a:solidFill>
                    <a:srgbClr val="0032A1"/>
                  </a:solidFill>
                  <a:latin typeface="Titillium Web"/>
                  <a:ea typeface="Titillium Web"/>
                  <a:cs typeface="Titillium Web"/>
                  <a:sym typeface="Titillium Web"/>
                </a:rPr>
                <a:t>condivisione descrittore istanza</a:t>
              </a:r>
              <a:endParaRPr sz="1050"/>
            </a:p>
            <a:p>
              <a:pPr marL="342900" indent="-233363" algn="just">
                <a:lnSpc>
                  <a:spcPct val="115000"/>
                </a:lnSpc>
                <a:spcBef>
                  <a:spcPts val="750"/>
                </a:spcBef>
                <a:buClr>
                  <a:srgbClr val="0032A1"/>
                </a:buClr>
                <a:buSzPts val="1300"/>
                <a:buFont typeface="Titillium Web"/>
                <a:buChar char="●"/>
              </a:pPr>
              <a:r>
                <a:rPr lang="it-IT" sz="975">
                  <a:solidFill>
                    <a:srgbClr val="0032A1"/>
                  </a:solidFill>
                  <a:latin typeface="Titillium Web"/>
                  <a:ea typeface="Titillium Web"/>
                  <a:cs typeface="Titillium Web"/>
                  <a:sym typeface="Titillium Web"/>
                </a:rPr>
                <a:t>indicazione della </a:t>
              </a:r>
              <a:r>
                <a:rPr lang="it-IT" sz="975" b="1">
                  <a:solidFill>
                    <a:srgbClr val="0032A1"/>
                  </a:solidFill>
                  <a:latin typeface="Titillium Web"/>
                  <a:ea typeface="Titillium Web"/>
                  <a:cs typeface="Titillium Web"/>
                  <a:sym typeface="Titillium Web"/>
                </a:rPr>
                <a:t>componente back office </a:t>
              </a:r>
              <a:r>
                <a:rPr lang="it-IT" sz="975">
                  <a:solidFill>
                    <a:srgbClr val="0032A1"/>
                  </a:solidFill>
                  <a:latin typeface="Titillium Web"/>
                  <a:ea typeface="Titillium Web"/>
                  <a:cs typeface="Titillium Web"/>
                  <a:sym typeface="Titillium Web"/>
                </a:rPr>
                <a:t>da interrogare</a:t>
              </a:r>
              <a:endParaRPr sz="1050"/>
            </a:p>
            <a:p>
              <a:pPr marL="342900" indent="-233363" algn="just">
                <a:lnSpc>
                  <a:spcPct val="115000"/>
                </a:lnSpc>
                <a:spcBef>
                  <a:spcPts val="750"/>
                </a:spcBef>
                <a:buClr>
                  <a:srgbClr val="0032A1"/>
                </a:buClr>
                <a:buSzPts val="1300"/>
                <a:buFont typeface="Titillium Web"/>
                <a:buChar char="●"/>
              </a:pPr>
              <a:r>
                <a:rPr lang="it-IT" sz="975">
                  <a:solidFill>
                    <a:srgbClr val="0032A1"/>
                  </a:solidFill>
                  <a:latin typeface="Titillium Web"/>
                  <a:ea typeface="Titillium Web"/>
                  <a:cs typeface="Titillium Web"/>
                  <a:sym typeface="Titillium Web"/>
                </a:rPr>
                <a:t>registrazione eventi avanzamento iter istruttorio </a:t>
              </a:r>
              <a:endParaRPr sz="1050"/>
            </a:p>
          </p:txBody>
        </p:sp>
      </p:grpSp>
    </p:spTree>
    <p:extLst>
      <p:ext uri="{BB962C8B-B14F-4D97-AF65-F5344CB8AC3E}">
        <p14:creationId xmlns:p14="http://schemas.microsoft.com/office/powerpoint/2010/main" val="40230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g2e10f63cb32_0_111"/>
          <p:cNvSpPr/>
          <p:nvPr/>
        </p:nvSpPr>
        <p:spPr>
          <a:xfrm>
            <a:off x="319453" y="335819"/>
            <a:ext cx="5857650" cy="789075"/>
          </a:xfrm>
          <a:prstGeom prst="rect">
            <a:avLst/>
          </a:prstGeom>
          <a:noFill/>
          <a:ln>
            <a:noFill/>
          </a:ln>
        </p:spPr>
        <p:txBody>
          <a:bodyPr spcFirstLastPara="1" wrap="square" lIns="0" tIns="0" rIns="0" bIns="0" anchor="t" anchorCtr="0">
            <a:noAutofit/>
          </a:bodyPr>
          <a:lstStyle/>
          <a:p>
            <a:pPr>
              <a:buClr>
                <a:schemeClr val="dk1"/>
              </a:buClr>
              <a:buSzPts val="3200"/>
            </a:pPr>
            <a:r>
              <a:rPr lang="it-IT" sz="2250" b="1">
                <a:solidFill>
                  <a:srgbClr val="24509A"/>
                </a:solidFill>
              </a:rPr>
              <a:t>La Componente Back Office Enti Terzi</a:t>
            </a:r>
            <a:endParaRPr sz="2250" b="1">
              <a:solidFill>
                <a:srgbClr val="24509A"/>
              </a:solidFill>
            </a:endParaRPr>
          </a:p>
          <a:p>
            <a:pPr>
              <a:buClr>
                <a:schemeClr val="dk1"/>
              </a:buClr>
              <a:buSzPts val="3200"/>
            </a:pPr>
            <a:r>
              <a:rPr lang="it-IT" sz="1500">
                <a:solidFill>
                  <a:srgbClr val="5B6770"/>
                </a:solidFill>
              </a:rPr>
              <a:t>L’adeguamento</a:t>
            </a:r>
            <a:endParaRPr sz="1500" b="1">
              <a:solidFill>
                <a:srgbClr val="888888"/>
              </a:solidFill>
            </a:endParaRPr>
          </a:p>
        </p:txBody>
      </p:sp>
      <p:sp>
        <p:nvSpPr>
          <p:cNvPr id="1947" name="Google Shape;1947;g2e10f63cb32_0_111"/>
          <p:cNvSpPr/>
          <p:nvPr/>
        </p:nvSpPr>
        <p:spPr>
          <a:xfrm>
            <a:off x="4062600" y="680785"/>
            <a:ext cx="839475" cy="839700"/>
          </a:xfrm>
          <a:prstGeom prst="ellipse">
            <a:avLst/>
          </a:prstGeom>
          <a:solidFill>
            <a:srgbClr val="6D9EEB"/>
          </a:solidFill>
          <a:ln>
            <a:noFill/>
          </a:ln>
        </p:spPr>
        <p:txBody>
          <a:bodyPr spcFirstLastPara="1" wrap="square" lIns="68569" tIns="68569" rIns="68569" bIns="68569" anchor="ctr" anchorCtr="0">
            <a:noAutofit/>
          </a:bodyPr>
          <a:lstStyle/>
          <a:p>
            <a:pPr algn="ctr">
              <a:buSzPts val="2800"/>
            </a:pPr>
            <a:r>
              <a:rPr lang="it-IT" sz="1650">
                <a:solidFill>
                  <a:srgbClr val="FFFDF7"/>
                </a:solidFill>
              </a:rPr>
              <a:t>Oggi</a:t>
            </a:r>
            <a:endParaRPr sz="1275">
              <a:solidFill>
                <a:srgbClr val="FFFDF7"/>
              </a:solidFill>
            </a:endParaRPr>
          </a:p>
        </p:txBody>
      </p:sp>
      <p:sp>
        <p:nvSpPr>
          <p:cNvPr id="1948" name="Google Shape;1948;g2e10f63cb32_0_111"/>
          <p:cNvSpPr/>
          <p:nvPr/>
        </p:nvSpPr>
        <p:spPr>
          <a:xfrm>
            <a:off x="2441794" y="1586915"/>
            <a:ext cx="4212450" cy="885600"/>
          </a:xfrm>
          <a:prstGeom prst="parallelogram">
            <a:avLst>
              <a:gd name="adj" fmla="val 25000"/>
            </a:avLst>
          </a:prstGeom>
          <a:solidFill>
            <a:srgbClr val="FAFAFA"/>
          </a:solidFill>
          <a:ln w="9525" cap="flat" cmpd="sng">
            <a:solidFill>
              <a:srgbClr val="CCCCCC"/>
            </a:solidFill>
            <a:prstDash val="solid"/>
            <a:round/>
            <a:headEnd type="none" w="sm" len="sm"/>
            <a:tailEnd type="none" w="sm" len="sm"/>
          </a:ln>
        </p:spPr>
        <p:txBody>
          <a:bodyPr spcFirstLastPara="1" wrap="square" lIns="68569" tIns="68569" rIns="68569" bIns="68569" anchor="ctr" anchorCtr="0">
            <a:noAutofit/>
          </a:bodyPr>
          <a:lstStyle/>
          <a:p>
            <a:pPr algn="just">
              <a:lnSpc>
                <a:spcPct val="115000"/>
              </a:lnSpc>
              <a:buSzPts val="1200"/>
            </a:pPr>
            <a:r>
              <a:rPr lang="it-IT" sz="900">
                <a:solidFill>
                  <a:srgbClr val="434343"/>
                </a:solidFill>
              </a:rPr>
              <a:t>Gli </a:t>
            </a:r>
            <a:r>
              <a:rPr lang="it-IT" sz="900" b="1">
                <a:solidFill>
                  <a:srgbClr val="434343"/>
                </a:solidFill>
              </a:rPr>
              <a:t>operatori di mercato</a:t>
            </a:r>
            <a:r>
              <a:rPr lang="it-IT" sz="900">
                <a:solidFill>
                  <a:srgbClr val="434343"/>
                </a:solidFill>
              </a:rPr>
              <a:t> provvedono autonomamente  all’adeguamento della componente secondo le specifiche tecniche pubblicate in data 25.11.2023 </a:t>
            </a:r>
            <a:endParaRPr sz="1050">
              <a:latin typeface="Calibri"/>
              <a:ea typeface="Calibri"/>
              <a:cs typeface="Calibri"/>
              <a:sym typeface="Calibri"/>
            </a:endParaRPr>
          </a:p>
        </p:txBody>
      </p:sp>
      <p:sp>
        <p:nvSpPr>
          <p:cNvPr id="1949" name="Google Shape;1949;g2e10f63cb32_0_111"/>
          <p:cNvSpPr/>
          <p:nvPr/>
        </p:nvSpPr>
        <p:spPr>
          <a:xfrm>
            <a:off x="2441794" y="2614244"/>
            <a:ext cx="4212450" cy="885600"/>
          </a:xfrm>
          <a:prstGeom prst="parallelogram">
            <a:avLst>
              <a:gd name="adj" fmla="val 25000"/>
            </a:avLst>
          </a:prstGeom>
          <a:solidFill>
            <a:srgbClr val="FAFAFA"/>
          </a:solidFill>
          <a:ln w="9525" cap="flat" cmpd="sng">
            <a:solidFill>
              <a:srgbClr val="CCCCCC"/>
            </a:solidFill>
            <a:prstDash val="solid"/>
            <a:round/>
            <a:headEnd type="none" w="sm" len="sm"/>
            <a:tailEnd type="none" w="sm" len="sm"/>
          </a:ln>
        </p:spPr>
        <p:txBody>
          <a:bodyPr spcFirstLastPara="1" wrap="square" lIns="68569" tIns="68569" rIns="68569" bIns="68569" anchor="ctr" anchorCtr="0">
            <a:noAutofit/>
          </a:bodyPr>
          <a:lstStyle/>
          <a:p>
            <a:pPr algn="just">
              <a:lnSpc>
                <a:spcPct val="115000"/>
              </a:lnSpc>
              <a:buSzPts val="1200"/>
            </a:pPr>
            <a:r>
              <a:rPr lang="it-IT" sz="900">
                <a:solidFill>
                  <a:srgbClr val="434343"/>
                </a:solidFill>
              </a:rPr>
              <a:t>Le</a:t>
            </a:r>
            <a:r>
              <a:rPr lang="it-IT" sz="900" b="1">
                <a:solidFill>
                  <a:srgbClr val="434343"/>
                </a:solidFill>
              </a:rPr>
              <a:t> Regioni/Ministeri</a:t>
            </a:r>
            <a:r>
              <a:rPr lang="it-IT" sz="900">
                <a:solidFill>
                  <a:srgbClr val="434343"/>
                </a:solidFill>
              </a:rPr>
              <a:t> provvedono autonomamente  all’adeguamento della componente secondo le specifiche tecniche pubblicate in data 25.11.2023  </a:t>
            </a:r>
            <a:endParaRPr sz="1050">
              <a:latin typeface="Calibri"/>
              <a:ea typeface="Calibri"/>
              <a:cs typeface="Calibri"/>
              <a:sym typeface="Calibri"/>
            </a:endParaRPr>
          </a:p>
        </p:txBody>
      </p:sp>
      <p:sp>
        <p:nvSpPr>
          <p:cNvPr id="1950" name="Google Shape;1950;g2e10f63cb32_0_111"/>
          <p:cNvSpPr/>
          <p:nvPr/>
        </p:nvSpPr>
        <p:spPr>
          <a:xfrm>
            <a:off x="2441794" y="3641576"/>
            <a:ext cx="4212450" cy="885600"/>
          </a:xfrm>
          <a:prstGeom prst="parallelogram">
            <a:avLst>
              <a:gd name="adj" fmla="val 25000"/>
            </a:avLst>
          </a:prstGeom>
          <a:solidFill>
            <a:srgbClr val="FAFAFA"/>
          </a:solidFill>
          <a:ln w="9525" cap="flat" cmpd="sng">
            <a:solidFill>
              <a:srgbClr val="CCCCCC"/>
            </a:solidFill>
            <a:prstDash val="solid"/>
            <a:round/>
            <a:headEnd type="none" w="sm" len="sm"/>
            <a:tailEnd type="none" w="sm" len="sm"/>
          </a:ln>
        </p:spPr>
        <p:txBody>
          <a:bodyPr spcFirstLastPara="1" wrap="square" lIns="68569" tIns="68569" rIns="68569" bIns="68569" anchor="ctr" anchorCtr="0">
            <a:noAutofit/>
          </a:bodyPr>
          <a:lstStyle/>
          <a:p>
            <a:pPr algn="just">
              <a:lnSpc>
                <a:spcPct val="115000"/>
              </a:lnSpc>
              <a:buSzPts val="1200"/>
            </a:pPr>
            <a:r>
              <a:rPr lang="it-IT" sz="900">
                <a:solidFill>
                  <a:srgbClr val="434343"/>
                </a:solidFill>
              </a:rPr>
              <a:t>Il</a:t>
            </a:r>
            <a:r>
              <a:rPr lang="it-IT" sz="900" b="1">
                <a:solidFill>
                  <a:srgbClr val="434343"/>
                </a:solidFill>
              </a:rPr>
              <a:t> Sistema Camerale</a:t>
            </a:r>
            <a:r>
              <a:rPr lang="it-IT" sz="900">
                <a:solidFill>
                  <a:srgbClr val="434343"/>
                </a:solidFill>
              </a:rPr>
              <a:t> su mandato di Funzione Pubblica realizza una componente di Back Office Enti Terzi - Soluzione Sussidiaria Enti Terzi -  come strumento sussidiario per garantire la piena operatività degli Enti all’interno del nuovo Sistema Informatico degli Sportelli Unici</a:t>
            </a:r>
            <a:endParaRPr sz="1050">
              <a:latin typeface="Calibri"/>
              <a:ea typeface="Calibri"/>
              <a:cs typeface="Calibri"/>
              <a:sym typeface="Calibri"/>
            </a:endParaRPr>
          </a:p>
        </p:txBody>
      </p:sp>
      <p:sp>
        <p:nvSpPr>
          <p:cNvPr id="1951" name="Google Shape;1951;g2e10f63cb32_0_111"/>
          <p:cNvSpPr/>
          <p:nvPr/>
        </p:nvSpPr>
        <p:spPr>
          <a:xfrm>
            <a:off x="6906094" y="706097"/>
            <a:ext cx="1898550" cy="789075"/>
          </a:xfrm>
          <a:prstGeom prst="roundRect">
            <a:avLst>
              <a:gd name="adj" fmla="val 16667"/>
            </a:avLst>
          </a:prstGeom>
          <a:solidFill>
            <a:srgbClr val="6D9EEB"/>
          </a:solidFill>
          <a:ln w="9525" cap="flat" cmpd="sng">
            <a:solidFill>
              <a:srgbClr val="6D9EEB"/>
            </a:solidFill>
            <a:prstDash val="solid"/>
            <a:round/>
            <a:headEnd type="none" w="sm" len="sm"/>
            <a:tailEnd type="none" w="sm" len="sm"/>
          </a:ln>
        </p:spPr>
        <p:txBody>
          <a:bodyPr spcFirstLastPara="1" wrap="square" lIns="68569" tIns="68569" rIns="68569" bIns="68569" anchor="ctr" anchorCtr="0">
            <a:noAutofit/>
          </a:bodyPr>
          <a:lstStyle/>
          <a:p>
            <a:pPr algn="ctr">
              <a:buSzPts val="1400"/>
            </a:pPr>
            <a:r>
              <a:rPr lang="it-IT" sz="1425" b="1">
                <a:solidFill>
                  <a:schemeClr val="lt1"/>
                </a:solidFill>
              </a:rPr>
              <a:t>Entro 12 mesi</a:t>
            </a:r>
            <a:r>
              <a:rPr lang="it-IT" sz="1425">
                <a:solidFill>
                  <a:schemeClr val="lt1"/>
                </a:solidFill>
              </a:rPr>
              <a:t> dal rilascio Catalogo</a:t>
            </a:r>
            <a:endParaRPr sz="1425">
              <a:solidFill>
                <a:schemeClr val="lt1"/>
              </a:solidFill>
            </a:endParaRPr>
          </a:p>
        </p:txBody>
      </p:sp>
      <p:sp>
        <p:nvSpPr>
          <p:cNvPr id="1952" name="Google Shape;1952;g2e10f63cb32_0_111"/>
          <p:cNvSpPr/>
          <p:nvPr/>
        </p:nvSpPr>
        <p:spPr>
          <a:xfrm>
            <a:off x="-726994" y="1573640"/>
            <a:ext cx="3546900" cy="912150"/>
          </a:xfrm>
          <a:prstGeom prst="parallelogram">
            <a:avLst>
              <a:gd name="adj" fmla="val 25000"/>
            </a:avLst>
          </a:prstGeom>
          <a:solidFill>
            <a:srgbClr val="C46D5E"/>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68569" tIns="68569" rIns="68569" bIns="68569" anchor="ctr" anchorCtr="0">
            <a:noAutofit/>
          </a:bodyPr>
          <a:lstStyle/>
          <a:p>
            <a:pPr>
              <a:spcAft>
                <a:spcPts val="750"/>
              </a:spcAft>
              <a:buSzPts val="1400"/>
            </a:pPr>
            <a:endParaRPr sz="1050">
              <a:latin typeface="Calibri"/>
              <a:ea typeface="Calibri"/>
              <a:cs typeface="Calibri"/>
              <a:sym typeface="Calibri"/>
            </a:endParaRPr>
          </a:p>
        </p:txBody>
      </p:sp>
      <p:sp>
        <p:nvSpPr>
          <p:cNvPr id="1953" name="Google Shape;1953;g2e10f63cb32_0_111"/>
          <p:cNvSpPr/>
          <p:nvPr/>
        </p:nvSpPr>
        <p:spPr>
          <a:xfrm>
            <a:off x="-726994" y="2600969"/>
            <a:ext cx="3546900" cy="912150"/>
          </a:xfrm>
          <a:prstGeom prst="parallelogram">
            <a:avLst>
              <a:gd name="adj" fmla="val 25000"/>
            </a:avLst>
          </a:prstGeom>
          <a:solidFill>
            <a:srgbClr val="DAA588"/>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68569" tIns="68569" rIns="68569" bIns="68569" anchor="ctr" anchorCtr="0">
            <a:noAutofit/>
          </a:bodyPr>
          <a:lstStyle/>
          <a:p>
            <a:pPr>
              <a:spcAft>
                <a:spcPts val="750"/>
              </a:spcAft>
              <a:buSzPts val="1400"/>
            </a:pPr>
            <a:endParaRPr sz="1050">
              <a:latin typeface="Calibri"/>
              <a:ea typeface="Calibri"/>
              <a:cs typeface="Calibri"/>
              <a:sym typeface="Calibri"/>
            </a:endParaRPr>
          </a:p>
        </p:txBody>
      </p:sp>
      <p:sp>
        <p:nvSpPr>
          <p:cNvPr id="1954" name="Google Shape;1954;g2e10f63cb32_0_111"/>
          <p:cNvSpPr/>
          <p:nvPr/>
        </p:nvSpPr>
        <p:spPr>
          <a:xfrm>
            <a:off x="-726994" y="3628301"/>
            <a:ext cx="3546900" cy="912150"/>
          </a:xfrm>
          <a:prstGeom prst="parallelogram">
            <a:avLst>
              <a:gd name="adj" fmla="val 25000"/>
            </a:avLst>
          </a:prstGeom>
          <a:solidFill>
            <a:srgbClr val="F3C98B"/>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68569" tIns="68569" rIns="68569" bIns="68569" anchor="ctr" anchorCtr="0">
            <a:noAutofit/>
          </a:bodyPr>
          <a:lstStyle/>
          <a:p>
            <a:pPr>
              <a:spcAft>
                <a:spcPts val="750"/>
              </a:spcAft>
              <a:buSzPts val="1400"/>
            </a:pPr>
            <a:endParaRPr sz="1050">
              <a:latin typeface="Calibri"/>
              <a:ea typeface="Calibri"/>
              <a:cs typeface="Calibri"/>
              <a:sym typeface="Calibri"/>
            </a:endParaRPr>
          </a:p>
        </p:txBody>
      </p:sp>
      <p:sp>
        <p:nvSpPr>
          <p:cNvPr id="1955" name="Google Shape;1955;g2e10f63cb32_0_111"/>
          <p:cNvSpPr txBox="1"/>
          <p:nvPr/>
        </p:nvSpPr>
        <p:spPr>
          <a:xfrm>
            <a:off x="220406" y="1729565"/>
            <a:ext cx="2074050" cy="702734"/>
          </a:xfrm>
          <a:prstGeom prst="rect">
            <a:avLst/>
          </a:prstGeom>
          <a:noFill/>
          <a:ln>
            <a:noFill/>
          </a:ln>
        </p:spPr>
        <p:txBody>
          <a:bodyPr spcFirstLastPara="1" wrap="square" lIns="68569" tIns="68569" rIns="68569" bIns="68569" anchor="t" anchorCtr="0">
            <a:spAutoFit/>
          </a:bodyPr>
          <a:lstStyle/>
          <a:p>
            <a:pPr algn="ctr">
              <a:spcAft>
                <a:spcPts val="750"/>
              </a:spcAft>
              <a:buSzPts val="2000"/>
            </a:pPr>
            <a:r>
              <a:rPr lang="it-IT" sz="1500">
                <a:solidFill>
                  <a:schemeClr val="lt1"/>
                </a:solidFill>
              </a:rPr>
              <a:t>Enti Terzi </a:t>
            </a:r>
            <a:r>
              <a:rPr lang="it-IT" sz="1500" b="1" u="sng">
                <a:solidFill>
                  <a:schemeClr val="lt1"/>
                </a:solidFill>
              </a:rPr>
              <a:t>con proprio</a:t>
            </a:r>
            <a:r>
              <a:rPr lang="it-IT" sz="1500">
                <a:solidFill>
                  <a:schemeClr val="lt1"/>
                </a:solidFill>
              </a:rPr>
              <a:t> Back Office</a:t>
            </a:r>
            <a:endParaRPr sz="1050">
              <a:solidFill>
                <a:schemeClr val="lt1"/>
              </a:solidFill>
            </a:endParaRPr>
          </a:p>
        </p:txBody>
      </p:sp>
      <p:sp>
        <p:nvSpPr>
          <p:cNvPr id="1956" name="Google Shape;1956;g2e10f63cb32_0_111"/>
          <p:cNvSpPr txBox="1"/>
          <p:nvPr/>
        </p:nvSpPr>
        <p:spPr>
          <a:xfrm>
            <a:off x="220406" y="2641469"/>
            <a:ext cx="2074050" cy="933567"/>
          </a:xfrm>
          <a:prstGeom prst="rect">
            <a:avLst/>
          </a:prstGeom>
          <a:noFill/>
          <a:ln>
            <a:noFill/>
          </a:ln>
        </p:spPr>
        <p:txBody>
          <a:bodyPr spcFirstLastPara="1" wrap="square" lIns="68569" tIns="68569" rIns="68569" bIns="68569" anchor="t" anchorCtr="0">
            <a:spAutoFit/>
          </a:bodyPr>
          <a:lstStyle/>
          <a:p>
            <a:pPr algn="ctr">
              <a:spcAft>
                <a:spcPts val="750"/>
              </a:spcAft>
              <a:buSzPts val="2000"/>
            </a:pPr>
            <a:r>
              <a:rPr lang="it-IT" sz="1500">
                <a:solidFill>
                  <a:srgbClr val="434343"/>
                </a:solidFill>
              </a:rPr>
              <a:t>Back Office Ente Terzo </a:t>
            </a:r>
            <a:r>
              <a:rPr lang="it-IT" sz="1500" b="1" u="sng">
                <a:solidFill>
                  <a:srgbClr val="434343"/>
                </a:solidFill>
              </a:rPr>
              <a:t>fornito da </a:t>
            </a:r>
            <a:r>
              <a:rPr lang="it-IT" sz="15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Regioni/Ministeri</a:t>
            </a:r>
            <a:endParaRPr sz="1050">
              <a:solidFill>
                <a:srgbClr val="434343"/>
              </a:solidFill>
            </a:endParaRPr>
          </a:p>
        </p:txBody>
      </p:sp>
      <p:sp>
        <p:nvSpPr>
          <p:cNvPr id="1957" name="Google Shape;1957;g2e10f63cb32_0_111"/>
          <p:cNvSpPr txBox="1"/>
          <p:nvPr/>
        </p:nvSpPr>
        <p:spPr>
          <a:xfrm>
            <a:off x="17456" y="3784227"/>
            <a:ext cx="2277000" cy="702734"/>
          </a:xfrm>
          <a:prstGeom prst="rect">
            <a:avLst/>
          </a:prstGeom>
          <a:noFill/>
          <a:ln>
            <a:noFill/>
          </a:ln>
        </p:spPr>
        <p:txBody>
          <a:bodyPr spcFirstLastPara="1" wrap="square" lIns="68569" tIns="68569" rIns="68569" bIns="68569" anchor="t" anchorCtr="0">
            <a:spAutoFit/>
          </a:bodyPr>
          <a:lstStyle/>
          <a:p>
            <a:pPr algn="ctr">
              <a:spcAft>
                <a:spcPts val="750"/>
              </a:spcAft>
              <a:buSzPts val="2000"/>
            </a:pPr>
            <a:r>
              <a:rPr lang="it-IT" sz="15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Enti Terzi </a:t>
            </a:r>
            <a:r>
              <a:rPr lang="it-IT" sz="1500" b="1" u="sng">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senza proprio </a:t>
            </a:r>
            <a:r>
              <a:rPr lang="it-IT" sz="15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Back Office</a:t>
            </a:r>
            <a:endParaRPr sz="1050">
              <a:solidFill>
                <a:srgbClr val="434343"/>
              </a:solidFill>
            </a:endParaRPr>
          </a:p>
        </p:txBody>
      </p:sp>
      <p:sp>
        <p:nvSpPr>
          <p:cNvPr id="1958" name="Google Shape;1958;g2e10f63cb32_0_111"/>
          <p:cNvSpPr txBox="1"/>
          <p:nvPr/>
        </p:nvSpPr>
        <p:spPr>
          <a:xfrm>
            <a:off x="6744431" y="1854075"/>
            <a:ext cx="2223450" cy="2595560"/>
          </a:xfrm>
          <a:prstGeom prst="rect">
            <a:avLst/>
          </a:prstGeom>
          <a:noFill/>
          <a:ln>
            <a:noFill/>
          </a:ln>
        </p:spPr>
        <p:txBody>
          <a:bodyPr spcFirstLastPara="1" wrap="square" lIns="68569" tIns="68569" rIns="68569" bIns="68569" anchor="t" anchorCtr="0">
            <a:spAutoFit/>
          </a:bodyPr>
          <a:lstStyle/>
          <a:p>
            <a:pPr algn="just">
              <a:lnSpc>
                <a:spcPct val="115000"/>
              </a:lnSpc>
              <a:buSzPts val="1500"/>
            </a:pPr>
            <a:r>
              <a:rPr lang="it-IT" sz="1125">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Gli Enti Terzi devono avere componenti conformi alle Specifiche Tecniche accreditare</a:t>
            </a:r>
            <a:endParaRPr sz="1125">
              <a:solidFill>
                <a:srgbClr val="434343"/>
              </a:solidFill>
            </a:endParaRPr>
          </a:p>
          <a:p>
            <a:pPr algn="just">
              <a:lnSpc>
                <a:spcPct val="115000"/>
              </a:lnSpc>
              <a:buSzPts val="1500"/>
            </a:pPr>
            <a:endParaRPr sz="1125">
              <a:solidFill>
                <a:schemeClr val="dk1"/>
              </a:solidFill>
            </a:endParaRPr>
          </a:p>
          <a:p>
            <a:pPr algn="ctr">
              <a:buSzPts val="1500"/>
            </a:pPr>
            <a:r>
              <a:rPr lang="it-IT" sz="1125" b="1" u="sng">
                <a:solidFill>
                  <a:srgbClr val="0032A1"/>
                </a:solidFill>
                <a:hlinkClick r:id="rId3">
                  <a:extLst>
                    <a:ext uri="{A12FA001-AC4F-418D-AE19-62706E023703}">
                      <ahyp:hlinkClr xmlns:ahyp="http://schemas.microsoft.com/office/drawing/2018/hyperlinkcolor" val="tx"/>
                    </a:ext>
                  </a:extLst>
                </a:hlinkClick>
              </a:rPr>
              <a:t>Allegato Tecnico DPR n.160/2010,  Art. 7</a:t>
            </a:r>
            <a:endParaRPr sz="1125" b="1">
              <a:solidFill>
                <a:srgbClr val="0032A1"/>
              </a:solidFill>
            </a:endParaRPr>
          </a:p>
          <a:p>
            <a:pPr algn="just">
              <a:spcBef>
                <a:spcPts val="750"/>
              </a:spcBef>
              <a:buSzPts val="1500"/>
            </a:pPr>
            <a:r>
              <a:rPr lang="it-IT" sz="1125">
                <a:solidFill>
                  <a:srgbClr val="434343"/>
                </a:solidFill>
              </a:rPr>
              <a:t>«Gli uffici comunali e le amministrazioni pubbliche coinvolte nel procedimento si dotano di sistemi informatici che implementano le componenti informatiche Enti Terzi conformi alle specifiche tecniche.»</a:t>
            </a:r>
            <a:endParaRPr sz="1125"/>
          </a:p>
        </p:txBody>
      </p:sp>
      <p:cxnSp>
        <p:nvCxnSpPr>
          <p:cNvPr id="1959" name="Google Shape;1959;g2e10f63cb32_0_111"/>
          <p:cNvCxnSpPr/>
          <p:nvPr/>
        </p:nvCxnSpPr>
        <p:spPr>
          <a:xfrm>
            <a:off x="5116706" y="1100644"/>
            <a:ext cx="1616400" cy="0"/>
          </a:xfrm>
          <a:prstGeom prst="straightConnector1">
            <a:avLst/>
          </a:prstGeom>
          <a:noFill/>
          <a:ln w="38100" cap="flat" cmpd="sng">
            <a:solidFill>
              <a:schemeClr val="dk2"/>
            </a:solidFill>
            <a:prstDash val="dash"/>
            <a:round/>
            <a:headEnd type="none" w="sm" len="sm"/>
            <a:tailEnd type="triangle" w="med" len="med"/>
          </a:ln>
        </p:spPr>
      </p:cxnSp>
      <p:pic>
        <p:nvPicPr>
          <p:cNvPr id="1960" name="Google Shape;1960;g2e10f63cb32_0_111"/>
          <p:cNvPicPr preferRelativeResize="0"/>
          <p:nvPr/>
        </p:nvPicPr>
        <p:blipFill rotWithShape="1">
          <a:blip r:embed="rId4">
            <a:alphaModFix/>
          </a:blip>
          <a:srcRect/>
          <a:stretch/>
        </p:blipFill>
        <p:spPr>
          <a:xfrm>
            <a:off x="2771800" y="4839096"/>
            <a:ext cx="3600400" cy="252934"/>
          </a:xfrm>
          <a:prstGeom prst="rect">
            <a:avLst/>
          </a:prstGeom>
          <a:noFill/>
          <a:ln>
            <a:noFill/>
          </a:ln>
        </p:spPr>
      </p:pic>
      <p:grpSp>
        <p:nvGrpSpPr>
          <p:cNvPr id="1961" name="Google Shape;1961;g2e10f63cb32_0_111"/>
          <p:cNvGrpSpPr/>
          <p:nvPr/>
        </p:nvGrpSpPr>
        <p:grpSpPr>
          <a:xfrm>
            <a:off x="8362266" y="181"/>
            <a:ext cx="780821" cy="5143190"/>
            <a:chOff x="8388360" y="0"/>
            <a:chExt cx="780840" cy="5143319"/>
          </a:xfrm>
        </p:grpSpPr>
        <p:pic>
          <p:nvPicPr>
            <p:cNvPr id="1962" name="Google Shape;1962;g2e10f63cb32_0_111" descr="angoli-bianchi-bordino.eps"/>
            <p:cNvPicPr preferRelativeResize="0"/>
            <p:nvPr/>
          </p:nvPicPr>
          <p:blipFill rotWithShape="1">
            <a:blip r:embed="rId5">
              <a:alphaModFix/>
            </a:blip>
            <a:srcRect/>
            <a:stretch/>
          </p:blipFill>
          <p:spPr>
            <a:xfrm>
              <a:off x="8388360" y="0"/>
              <a:ext cx="780840" cy="5143319"/>
            </a:xfrm>
            <a:prstGeom prst="rect">
              <a:avLst/>
            </a:prstGeom>
            <a:noFill/>
            <a:ln>
              <a:noFill/>
            </a:ln>
          </p:spPr>
        </p:pic>
        <p:sp>
          <p:nvSpPr>
            <p:cNvPr id="1963" name="Google Shape;1963;g2e10f63cb32_0_111"/>
            <p:cNvSpPr/>
            <p:nvPr/>
          </p:nvSpPr>
          <p:spPr>
            <a:xfrm>
              <a:off x="8842680" y="4901400"/>
              <a:ext cx="315000" cy="138000"/>
            </a:xfrm>
            <a:prstGeom prst="rect">
              <a:avLst/>
            </a:prstGeom>
            <a:noFill/>
            <a:ln>
              <a:noFill/>
            </a:ln>
          </p:spPr>
          <p:txBody>
            <a:bodyPr spcFirstLastPara="1" wrap="square" lIns="68569" tIns="34275" rIns="68569" bIns="34275" anchor="t" anchorCtr="0">
              <a:noAutofit/>
            </a:bodyPr>
            <a:lstStyle/>
            <a:p>
              <a:pPr algn="ctr">
                <a:lnSpc>
                  <a:spcPct val="90000"/>
                </a:lnSpc>
                <a:buSzPts val="1200"/>
              </a:pPr>
              <a:fld id="{00000000-1234-1234-1234-123412341234}" type="slidenum">
                <a:rPr lang="it-IT" sz="900">
                  <a:solidFill>
                    <a:srgbClr val="0031A2"/>
                  </a:solidFill>
                </a:rPr>
                <a:pPr algn="ctr">
                  <a:lnSpc>
                    <a:spcPct val="90000"/>
                  </a:lnSpc>
                  <a:buSzPts val="1200"/>
                </a:pPr>
                <a:t>8</a:t>
              </a:fld>
              <a:endParaRPr sz="900"/>
            </a:p>
          </p:txBody>
        </p:sp>
        <p:pic>
          <p:nvPicPr>
            <p:cNvPr id="1964" name="Google Shape;1964;g2e10f63cb32_0_111"/>
            <p:cNvPicPr preferRelativeResize="0"/>
            <p:nvPr/>
          </p:nvPicPr>
          <p:blipFill rotWithShape="1">
            <a:blip r:embed="rId6">
              <a:alphaModFix/>
            </a:blip>
            <a:srcRect/>
            <a:stretch/>
          </p:blipFill>
          <p:spPr>
            <a:xfrm>
              <a:off x="8551080" y="103680"/>
              <a:ext cx="538560" cy="332640"/>
            </a:xfrm>
            <a:prstGeom prst="rect">
              <a:avLst/>
            </a:prstGeom>
            <a:noFill/>
            <a:ln>
              <a:noFill/>
            </a:ln>
          </p:spPr>
        </p:pic>
      </p:grpSp>
    </p:spTree>
    <p:extLst>
      <p:ext uri="{BB962C8B-B14F-4D97-AF65-F5344CB8AC3E}">
        <p14:creationId xmlns:p14="http://schemas.microsoft.com/office/powerpoint/2010/main" val="424320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pic>
        <p:nvPicPr>
          <p:cNvPr id="1993" name="Google Shape;1993;g2d280df280a_0_4188" descr="Immagine che contiene vestiti, persona, interno, donna&#10;&#10;Descrizione generata automaticamente"/>
          <p:cNvPicPr preferRelativeResize="0"/>
          <p:nvPr/>
        </p:nvPicPr>
        <p:blipFill rotWithShape="1">
          <a:blip r:embed="rId3">
            <a:alphaModFix/>
          </a:blip>
          <a:srcRect t="6348" b="28270"/>
          <a:stretch/>
        </p:blipFill>
        <p:spPr>
          <a:xfrm>
            <a:off x="0" y="4320"/>
            <a:ext cx="9143640" cy="3976664"/>
          </a:xfrm>
          <a:prstGeom prst="rect">
            <a:avLst/>
          </a:prstGeom>
          <a:noFill/>
          <a:ln>
            <a:noFill/>
          </a:ln>
        </p:spPr>
      </p:pic>
      <p:sp>
        <p:nvSpPr>
          <p:cNvPr id="1994" name="Google Shape;1994;g2d280df280a_0_4188"/>
          <p:cNvSpPr/>
          <p:nvPr/>
        </p:nvSpPr>
        <p:spPr>
          <a:xfrm>
            <a:off x="0" y="4319"/>
            <a:ext cx="9143550" cy="3976650"/>
          </a:xfrm>
          <a:prstGeom prst="rect">
            <a:avLst/>
          </a:prstGeom>
          <a:solidFill>
            <a:srgbClr val="0071CE">
              <a:alpha val="80000"/>
            </a:srgbClr>
          </a:solidFill>
          <a:ln>
            <a:noFill/>
          </a:ln>
        </p:spPr>
        <p:txBody>
          <a:bodyPr spcFirstLastPara="1" wrap="square" lIns="68569" tIns="34275" rIns="68569" bIns="34275" anchor="ctr" anchorCtr="0">
            <a:noAutofit/>
          </a:bodyPr>
          <a:lstStyle/>
          <a:p>
            <a:pPr algn="ctr">
              <a:buSzPts val="2400"/>
            </a:pPr>
            <a:r>
              <a:rPr lang="it-IT" sz="1800">
                <a:solidFill>
                  <a:srgbClr val="FFFFFF"/>
                </a:solidFill>
                <a:latin typeface="Calibri"/>
                <a:ea typeface="Calibri"/>
                <a:cs typeface="Calibri"/>
                <a:sym typeface="Calibri"/>
              </a:rPr>
              <a:t> </a:t>
            </a:r>
            <a:endParaRPr sz="1800"/>
          </a:p>
        </p:txBody>
      </p:sp>
      <p:sp>
        <p:nvSpPr>
          <p:cNvPr id="1995" name="Google Shape;1995;g2d280df280a_0_4188"/>
          <p:cNvSpPr/>
          <p:nvPr/>
        </p:nvSpPr>
        <p:spPr>
          <a:xfrm>
            <a:off x="1545120" y="1375920"/>
            <a:ext cx="7058925" cy="571050"/>
          </a:xfrm>
          <a:prstGeom prst="rect">
            <a:avLst/>
          </a:prstGeom>
          <a:noFill/>
          <a:ln>
            <a:noFill/>
          </a:ln>
        </p:spPr>
        <p:txBody>
          <a:bodyPr spcFirstLastPara="1" wrap="square" lIns="68569" tIns="34275" rIns="68569" bIns="34275" anchor="t" anchorCtr="0">
            <a:noAutofit/>
          </a:bodyPr>
          <a:lstStyle/>
          <a:p>
            <a:pPr>
              <a:buSzPts val="6400"/>
            </a:pPr>
            <a:r>
              <a:rPr lang="it-IT" sz="4800" b="1">
                <a:solidFill>
                  <a:srgbClr val="FFFFFF"/>
                </a:solidFill>
              </a:rPr>
              <a:t>La Soluzione Sussidiaria Enti Terzi</a:t>
            </a:r>
            <a:endParaRPr sz="2400"/>
          </a:p>
        </p:txBody>
      </p:sp>
      <p:sp>
        <p:nvSpPr>
          <p:cNvPr id="1996" name="Google Shape;1996;g2d280df280a_0_4188"/>
          <p:cNvSpPr/>
          <p:nvPr/>
        </p:nvSpPr>
        <p:spPr>
          <a:xfrm>
            <a:off x="1547640" y="3651840"/>
            <a:ext cx="6504525" cy="850950"/>
          </a:xfrm>
          <a:prstGeom prst="rect">
            <a:avLst/>
          </a:prstGeom>
          <a:noFill/>
          <a:ln>
            <a:noFill/>
          </a:ln>
        </p:spPr>
        <p:txBody>
          <a:bodyPr spcFirstLastPara="1" wrap="square" lIns="68569" tIns="68569" rIns="68569" bIns="68569" anchor="ctr" anchorCtr="0">
            <a:noAutofit/>
          </a:bodyPr>
          <a:lstStyle/>
          <a:p>
            <a:pPr>
              <a:buSzPts val="1400"/>
            </a:pPr>
            <a:endParaRPr sz="1050"/>
          </a:p>
        </p:txBody>
      </p:sp>
      <p:pic>
        <p:nvPicPr>
          <p:cNvPr id="1997" name="Google Shape;1997;g2d280df280a_0_4188"/>
          <p:cNvPicPr preferRelativeResize="0"/>
          <p:nvPr/>
        </p:nvPicPr>
        <p:blipFill rotWithShape="1">
          <a:blip r:embed="rId4">
            <a:alphaModFix/>
          </a:blip>
          <a:srcRect/>
          <a:stretch/>
        </p:blipFill>
        <p:spPr>
          <a:xfrm>
            <a:off x="1545121" y="273025"/>
            <a:ext cx="1009544" cy="606380"/>
          </a:xfrm>
          <a:prstGeom prst="rect">
            <a:avLst/>
          </a:prstGeom>
          <a:noFill/>
          <a:ln>
            <a:noFill/>
          </a:ln>
        </p:spPr>
      </p:pic>
      <p:pic>
        <p:nvPicPr>
          <p:cNvPr id="1998" name="Google Shape;1998;g2d280df280a_0_4188"/>
          <p:cNvPicPr preferRelativeResize="0"/>
          <p:nvPr/>
        </p:nvPicPr>
        <p:blipFill rotWithShape="1">
          <a:blip r:embed="rId5">
            <a:alphaModFix/>
          </a:blip>
          <a:srcRect/>
          <a:stretch/>
        </p:blipFill>
        <p:spPr>
          <a:xfrm>
            <a:off x="2771800" y="4839096"/>
            <a:ext cx="3600400" cy="252934"/>
          </a:xfrm>
          <a:prstGeom prst="rect">
            <a:avLst/>
          </a:prstGeom>
          <a:noFill/>
          <a:ln>
            <a:noFill/>
          </a:ln>
        </p:spPr>
      </p:pic>
    </p:spTree>
    <p:extLst>
      <p:ext uri="{BB962C8B-B14F-4D97-AF65-F5344CB8AC3E}">
        <p14:creationId xmlns:p14="http://schemas.microsoft.com/office/powerpoint/2010/main" val="1928296945"/>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1677</Words>
  <Application>Microsoft Office PowerPoint</Application>
  <PresentationFormat>Presentazione su schermo (16:9)</PresentationFormat>
  <Paragraphs>199</Paragraphs>
  <Slides>16</Slides>
  <Notes>15</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16</vt:i4>
      </vt:variant>
    </vt:vector>
  </HeadingPairs>
  <TitlesOfParts>
    <vt:vector size="23" baseType="lpstr">
      <vt:lpstr>Arial</vt:lpstr>
      <vt:lpstr>Titillium Web</vt:lpstr>
      <vt:lpstr>Calibri</vt:lpstr>
      <vt:lpstr>Quattrocento Sans</vt:lpstr>
      <vt:lpstr>Tema di Office</vt:lpstr>
      <vt:lpstr>Simple Light</vt:lpstr>
      <vt:lpstr>Simple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Patini</dc:creator>
  <cp:lastModifiedBy>Iazzetta Monica</cp:lastModifiedBy>
  <cp:revision>1</cp:revision>
  <dcterms:modified xsi:type="dcterms:W3CDTF">2024-10-08T14:09:59Z</dcterms:modified>
</cp:coreProperties>
</file>